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3" r:id="rId2"/>
    <p:sldId id="264" r:id="rId3"/>
  </p:sldIdLst>
  <p:sldSz cx="6858000" cy="9906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00" autoAdjust="0"/>
    <p:restoredTop sz="94660"/>
  </p:normalViewPr>
  <p:slideViewPr>
    <p:cSldViewPr snapToGrid="0" showGuides="1">
      <p:cViewPr>
        <p:scale>
          <a:sx n="50" d="100"/>
          <a:sy n="50" d="100"/>
        </p:scale>
        <p:origin x="2352" y="66"/>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C81DD9D-A1BE-44E1-AE38-7C70C17DF94C}" type="datetimeFigureOut">
              <a:rPr kumimoji="1" lang="ja-JP" altLang="en-US" smtClean="0"/>
              <a:pPr/>
              <a:t>2022/12/19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1B36833-FBD9-4508-AD56-7280CAD7855F}" type="slidenum">
              <a:rPr kumimoji="1" lang="ja-JP" altLang="en-US" smtClean="0"/>
              <a:pPr/>
              <a:t>‹#›</a:t>
            </a:fld>
            <a:endParaRPr kumimoji="1" lang="ja-JP" altLang="en-US"/>
          </a:p>
        </p:txBody>
      </p:sp>
    </p:spTree>
    <p:extLst>
      <p:ext uri="{BB962C8B-B14F-4D97-AF65-F5344CB8AC3E}">
        <p14:creationId xmlns:p14="http://schemas.microsoft.com/office/powerpoint/2010/main" val="1598976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C81DD9D-A1BE-44E1-AE38-7C70C17DF94C}" type="datetimeFigureOut">
              <a:rPr kumimoji="1" lang="ja-JP" altLang="en-US" smtClean="0"/>
              <a:pPr/>
              <a:t>2022/12/19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1B36833-FBD9-4508-AD56-7280CAD7855F}" type="slidenum">
              <a:rPr kumimoji="1" lang="ja-JP" altLang="en-US" smtClean="0"/>
              <a:pPr/>
              <a:t>‹#›</a:t>
            </a:fld>
            <a:endParaRPr kumimoji="1" lang="ja-JP" altLang="en-US"/>
          </a:p>
        </p:txBody>
      </p:sp>
    </p:spTree>
    <p:extLst>
      <p:ext uri="{BB962C8B-B14F-4D97-AF65-F5344CB8AC3E}">
        <p14:creationId xmlns:p14="http://schemas.microsoft.com/office/powerpoint/2010/main" val="656720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C81DD9D-A1BE-44E1-AE38-7C70C17DF94C}" type="datetimeFigureOut">
              <a:rPr kumimoji="1" lang="ja-JP" altLang="en-US" smtClean="0"/>
              <a:pPr/>
              <a:t>2022/12/19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1B36833-FBD9-4508-AD56-7280CAD7855F}" type="slidenum">
              <a:rPr kumimoji="1" lang="ja-JP" altLang="en-US" smtClean="0"/>
              <a:pPr/>
              <a:t>‹#›</a:t>
            </a:fld>
            <a:endParaRPr kumimoji="1" lang="ja-JP" altLang="en-US"/>
          </a:p>
        </p:txBody>
      </p:sp>
    </p:spTree>
    <p:extLst>
      <p:ext uri="{BB962C8B-B14F-4D97-AF65-F5344CB8AC3E}">
        <p14:creationId xmlns:p14="http://schemas.microsoft.com/office/powerpoint/2010/main" val="3243124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C81DD9D-A1BE-44E1-AE38-7C70C17DF94C}" type="datetimeFigureOut">
              <a:rPr kumimoji="1" lang="ja-JP" altLang="en-US" smtClean="0"/>
              <a:pPr/>
              <a:t>2022/12/19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1B36833-FBD9-4508-AD56-7280CAD7855F}" type="slidenum">
              <a:rPr kumimoji="1" lang="ja-JP" altLang="en-US" smtClean="0"/>
              <a:pPr/>
              <a:t>‹#›</a:t>
            </a:fld>
            <a:endParaRPr kumimoji="1" lang="ja-JP" altLang="en-US"/>
          </a:p>
        </p:txBody>
      </p:sp>
    </p:spTree>
    <p:extLst>
      <p:ext uri="{BB962C8B-B14F-4D97-AF65-F5344CB8AC3E}">
        <p14:creationId xmlns:p14="http://schemas.microsoft.com/office/powerpoint/2010/main" val="2764165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C81DD9D-A1BE-44E1-AE38-7C70C17DF94C}" type="datetimeFigureOut">
              <a:rPr kumimoji="1" lang="ja-JP" altLang="en-US" smtClean="0"/>
              <a:pPr/>
              <a:t>2022/12/19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1B36833-FBD9-4508-AD56-7280CAD7855F}" type="slidenum">
              <a:rPr kumimoji="1" lang="ja-JP" altLang="en-US" smtClean="0"/>
              <a:pPr/>
              <a:t>‹#›</a:t>
            </a:fld>
            <a:endParaRPr kumimoji="1" lang="ja-JP" altLang="en-US"/>
          </a:p>
        </p:txBody>
      </p:sp>
    </p:spTree>
    <p:extLst>
      <p:ext uri="{BB962C8B-B14F-4D97-AF65-F5344CB8AC3E}">
        <p14:creationId xmlns:p14="http://schemas.microsoft.com/office/powerpoint/2010/main" val="2986151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C81DD9D-A1BE-44E1-AE38-7C70C17DF94C}" type="datetimeFigureOut">
              <a:rPr kumimoji="1" lang="ja-JP" altLang="en-US" smtClean="0"/>
              <a:pPr/>
              <a:t>2022/12/19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1B36833-FBD9-4508-AD56-7280CAD7855F}" type="slidenum">
              <a:rPr kumimoji="1" lang="ja-JP" altLang="en-US" smtClean="0"/>
              <a:pPr/>
              <a:t>‹#›</a:t>
            </a:fld>
            <a:endParaRPr kumimoji="1" lang="ja-JP" altLang="en-US"/>
          </a:p>
        </p:txBody>
      </p:sp>
    </p:spTree>
    <p:extLst>
      <p:ext uri="{BB962C8B-B14F-4D97-AF65-F5344CB8AC3E}">
        <p14:creationId xmlns:p14="http://schemas.microsoft.com/office/powerpoint/2010/main" val="392505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C81DD9D-A1BE-44E1-AE38-7C70C17DF94C}" type="datetimeFigureOut">
              <a:rPr kumimoji="1" lang="ja-JP" altLang="en-US" smtClean="0"/>
              <a:pPr/>
              <a:t>2022/12/19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1B36833-FBD9-4508-AD56-7280CAD7855F}" type="slidenum">
              <a:rPr kumimoji="1" lang="ja-JP" altLang="en-US" smtClean="0"/>
              <a:pPr/>
              <a:t>‹#›</a:t>
            </a:fld>
            <a:endParaRPr kumimoji="1" lang="ja-JP" altLang="en-US"/>
          </a:p>
        </p:txBody>
      </p:sp>
    </p:spTree>
    <p:extLst>
      <p:ext uri="{BB962C8B-B14F-4D97-AF65-F5344CB8AC3E}">
        <p14:creationId xmlns:p14="http://schemas.microsoft.com/office/powerpoint/2010/main" val="2621399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C81DD9D-A1BE-44E1-AE38-7C70C17DF94C}" type="datetimeFigureOut">
              <a:rPr kumimoji="1" lang="ja-JP" altLang="en-US" smtClean="0"/>
              <a:pPr/>
              <a:t>2022/12/19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1B36833-FBD9-4508-AD56-7280CAD7855F}" type="slidenum">
              <a:rPr kumimoji="1" lang="ja-JP" altLang="en-US" smtClean="0"/>
              <a:pPr/>
              <a:t>‹#›</a:t>
            </a:fld>
            <a:endParaRPr kumimoji="1" lang="ja-JP" altLang="en-US"/>
          </a:p>
        </p:txBody>
      </p:sp>
    </p:spTree>
    <p:extLst>
      <p:ext uri="{BB962C8B-B14F-4D97-AF65-F5344CB8AC3E}">
        <p14:creationId xmlns:p14="http://schemas.microsoft.com/office/powerpoint/2010/main" val="3034501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1DD9D-A1BE-44E1-AE38-7C70C17DF94C}" type="datetimeFigureOut">
              <a:rPr kumimoji="1" lang="ja-JP" altLang="en-US" smtClean="0"/>
              <a:pPr/>
              <a:t>2022/12/19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1B36833-FBD9-4508-AD56-7280CAD7855F}" type="slidenum">
              <a:rPr kumimoji="1" lang="ja-JP" altLang="en-US" smtClean="0"/>
              <a:pPr/>
              <a:t>‹#›</a:t>
            </a:fld>
            <a:endParaRPr kumimoji="1" lang="ja-JP" altLang="en-US"/>
          </a:p>
        </p:txBody>
      </p:sp>
    </p:spTree>
    <p:extLst>
      <p:ext uri="{BB962C8B-B14F-4D97-AF65-F5344CB8AC3E}">
        <p14:creationId xmlns:p14="http://schemas.microsoft.com/office/powerpoint/2010/main" val="3369282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C81DD9D-A1BE-44E1-AE38-7C70C17DF94C}" type="datetimeFigureOut">
              <a:rPr kumimoji="1" lang="ja-JP" altLang="en-US" smtClean="0"/>
              <a:pPr/>
              <a:t>2022/12/19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1B36833-FBD9-4508-AD56-7280CAD7855F}" type="slidenum">
              <a:rPr kumimoji="1" lang="ja-JP" altLang="en-US" smtClean="0"/>
              <a:pPr/>
              <a:t>‹#›</a:t>
            </a:fld>
            <a:endParaRPr kumimoji="1" lang="ja-JP" altLang="en-US"/>
          </a:p>
        </p:txBody>
      </p:sp>
    </p:spTree>
    <p:extLst>
      <p:ext uri="{BB962C8B-B14F-4D97-AF65-F5344CB8AC3E}">
        <p14:creationId xmlns:p14="http://schemas.microsoft.com/office/powerpoint/2010/main" val="1343926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C81DD9D-A1BE-44E1-AE38-7C70C17DF94C}" type="datetimeFigureOut">
              <a:rPr kumimoji="1" lang="ja-JP" altLang="en-US" smtClean="0"/>
              <a:pPr/>
              <a:t>2022/12/19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1B36833-FBD9-4508-AD56-7280CAD7855F}" type="slidenum">
              <a:rPr kumimoji="1" lang="ja-JP" altLang="en-US" smtClean="0"/>
              <a:pPr/>
              <a:t>‹#›</a:t>
            </a:fld>
            <a:endParaRPr kumimoji="1" lang="ja-JP" altLang="en-US"/>
          </a:p>
        </p:txBody>
      </p:sp>
    </p:spTree>
    <p:extLst>
      <p:ext uri="{BB962C8B-B14F-4D97-AF65-F5344CB8AC3E}">
        <p14:creationId xmlns:p14="http://schemas.microsoft.com/office/powerpoint/2010/main" val="3691939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C81DD9D-A1BE-44E1-AE38-7C70C17DF94C}" type="datetimeFigureOut">
              <a:rPr kumimoji="1" lang="ja-JP" altLang="en-US" smtClean="0"/>
              <a:pPr/>
              <a:t>2022/12/19</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1B36833-FBD9-4508-AD56-7280CAD7855F}" type="slidenum">
              <a:rPr kumimoji="1" lang="ja-JP" altLang="en-US" smtClean="0"/>
              <a:pPr/>
              <a:t>‹#›</a:t>
            </a:fld>
            <a:endParaRPr kumimoji="1" lang="ja-JP" altLang="en-US"/>
          </a:p>
        </p:txBody>
      </p:sp>
    </p:spTree>
    <p:extLst>
      <p:ext uri="{BB962C8B-B14F-4D97-AF65-F5344CB8AC3E}">
        <p14:creationId xmlns:p14="http://schemas.microsoft.com/office/powerpoint/2010/main" val="25916103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gif"/><Relationship Id="rId13" Type="http://schemas.openxmlformats.org/officeDocument/2006/relationships/image" Target="../media/image13.png"/><Relationship Id="rId3" Type="http://schemas.microsoft.com/office/2007/relationships/hdphoto" Target="../media/hdphoto2.wdp"/><Relationship Id="rId7" Type="http://schemas.microsoft.com/office/2007/relationships/hdphoto" Target="../media/hdphoto4.wdp"/><Relationship Id="rId12"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1.gif"/><Relationship Id="rId5" Type="http://schemas.microsoft.com/office/2007/relationships/hdphoto" Target="../media/hdphoto3.wdp"/><Relationship Id="rId10" Type="http://schemas.openxmlformats.org/officeDocument/2006/relationships/image" Target="../media/image10.gif"/><Relationship Id="rId4" Type="http://schemas.openxmlformats.org/officeDocument/2006/relationships/image" Target="../media/image6.png"/><Relationship Id="rId9" Type="http://schemas.openxmlformats.org/officeDocument/2006/relationships/image" Target="../media/image9.gif"/><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927462" y="131198"/>
            <a:ext cx="3762104" cy="29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ctr" anchorCtr="0" upright="1">
            <a:noAutofit/>
          </a:bodyPr>
          <a:lstStyle/>
          <a:p>
            <a:pPr>
              <a:lnSpc>
                <a:spcPts val="1200"/>
              </a:lnSpc>
              <a:spcAft>
                <a:spcPts val="0"/>
              </a:spcAft>
            </a:pPr>
            <a:r>
              <a:rPr lang="ja-JP" altLang="en-US" sz="1600" b="1" kern="100" dirty="0">
                <a:effectLst>
                  <a:outerShdw blurRad="38100" dist="38100" dir="2700000" algn="tl">
                    <a:srgbClr val="000000">
                      <a:alpha val="43137"/>
                    </a:srgbClr>
                  </a:outerShdw>
                </a:effectLst>
                <a:latin typeface="Century" panose="02040604050505020304" pitchFamily="18" charset="0"/>
                <a:ea typeface="HG丸ｺﾞｼｯｸM-PRO" panose="020F0600000000000000" pitchFamily="50" charset="-128"/>
                <a:cs typeface="Times New Roman" panose="02020603050405020304" pitchFamily="18" charset="0"/>
              </a:rPr>
              <a:t>市立池田病院　地域医療連携ニュース</a:t>
            </a:r>
            <a:endParaRPr lang="ja-JP" sz="1600" b="1" kern="100" dirty="0">
              <a:effectLst>
                <a:outerShdw blurRad="38100" dist="38100" dir="2700000" algn="tl">
                  <a:srgbClr val="000000">
                    <a:alpha val="43137"/>
                  </a:srgbClr>
                </a:outerShdw>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 name="AutoShape 107"/>
          <p:cNvSpPr>
            <a:spLocks noChangeArrowheads="1"/>
          </p:cNvSpPr>
          <p:nvPr/>
        </p:nvSpPr>
        <p:spPr bwMode="auto">
          <a:xfrm>
            <a:off x="71438" y="556674"/>
            <a:ext cx="6676461" cy="571312"/>
          </a:xfrm>
          <a:prstGeom prst="roundRect">
            <a:avLst>
              <a:gd name="adj" fmla="val 16458"/>
            </a:avLst>
          </a:prstGeom>
          <a:solidFill>
            <a:schemeClr val="accent4">
              <a:lumMod val="20000"/>
              <a:lumOff val="80000"/>
            </a:schemeClr>
          </a:solidFill>
          <a:ln w="19050">
            <a:solidFill>
              <a:schemeClr val="accent4">
                <a:lumMod val="20000"/>
                <a:lumOff val="80000"/>
              </a:schemeClr>
            </a:solidFill>
            <a:round/>
            <a:headEnd/>
            <a:tailEnd/>
          </a:ln>
        </p:spPr>
        <p:txBody>
          <a:bodyPr rot="0" vert="horz" wrap="square" lIns="74295" tIns="8890" rIns="74295" bIns="8890" anchor="ctr" anchorCtr="0" upright="1">
            <a:noAutofit/>
          </a:bodyPr>
          <a:lstStyle/>
          <a:p>
            <a:r>
              <a:rPr lang="ja-JP" altLang="en-US" sz="1000" kern="100" dirty="0">
                <a:latin typeface="+mn-ea"/>
                <a:cs typeface="Times New Roman" panose="02020603050405020304" pitchFamily="18" charset="0"/>
              </a:rPr>
              <a:t>　初春の候、ますますご健勝のこととお喜び申し上げます。</a:t>
            </a:r>
            <a:endParaRPr lang="ja-JP" altLang="en-US" sz="1000" dirty="0">
              <a:latin typeface="+mn-ea"/>
            </a:endParaRPr>
          </a:p>
          <a:p>
            <a:r>
              <a:rPr lang="ja-JP" altLang="en-US" sz="1000" dirty="0">
                <a:latin typeface="+mn-ea"/>
              </a:rPr>
              <a:t>　旧年中は地域医療連携にご高配賜り、誠にありがとうございました。本年も変わらぬご指導、ご鞭撻のほど、どうぞよろしくお願い申し上げます。</a:t>
            </a:r>
            <a:endParaRPr lang="en-US" altLang="ja-JP" sz="1000" kern="100" dirty="0">
              <a:latin typeface="+mn-ea"/>
              <a:cs typeface="Times New Roman" panose="02020603050405020304" pitchFamily="18" charset="0"/>
            </a:endParaRPr>
          </a:p>
        </p:txBody>
      </p:sp>
      <p:sp>
        <p:nvSpPr>
          <p:cNvPr id="10" name="角丸四角形 9"/>
          <p:cNvSpPr/>
          <p:nvPr/>
        </p:nvSpPr>
        <p:spPr>
          <a:xfrm>
            <a:off x="73065" y="1236162"/>
            <a:ext cx="6674835" cy="364389"/>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spc="600" dirty="0">
                <a:latin typeface="HG丸ｺﾞｼｯｸM-PRO" panose="020F0600000000000000" pitchFamily="50" charset="-128"/>
                <a:ea typeface="HG丸ｺﾞｼｯｸM-PRO" panose="020F0600000000000000" pitchFamily="50" charset="-128"/>
              </a:rPr>
              <a:t>新年のご挨拶</a:t>
            </a:r>
            <a:endParaRPr lang="ja-JP" altLang="ja-JP" b="1" spc="600" dirty="0">
              <a:latin typeface="HG丸ｺﾞｼｯｸM-PRO" panose="020F0600000000000000" pitchFamily="50" charset="-128"/>
              <a:ea typeface="HG丸ｺﾞｼｯｸM-PRO" panose="020F0600000000000000" pitchFamily="50" charset="-128"/>
            </a:endParaRPr>
          </a:p>
        </p:txBody>
      </p:sp>
      <p:sp>
        <p:nvSpPr>
          <p:cNvPr id="11" name="Text Box 3"/>
          <p:cNvSpPr txBox="1">
            <a:spLocks noChangeArrowheads="1"/>
          </p:cNvSpPr>
          <p:nvPr/>
        </p:nvSpPr>
        <p:spPr bwMode="auto">
          <a:xfrm>
            <a:off x="4895849" y="-651"/>
            <a:ext cx="1962151" cy="464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r">
              <a:lnSpc>
                <a:spcPts val="1200"/>
              </a:lnSpc>
              <a:spcAft>
                <a:spcPts val="0"/>
              </a:spcAft>
            </a:pPr>
            <a:r>
              <a:rPr 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市立池田病院　広報委員会</a:t>
            </a:r>
            <a:endParaRPr lang="en-US" alt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r">
              <a:lnSpc>
                <a:spcPts val="1200"/>
              </a:lnSpc>
              <a:spcAft>
                <a:spcPts val="0"/>
              </a:spcAft>
            </a:pPr>
            <a:r>
              <a:rPr lang="en-US" alt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2023</a:t>
            </a:r>
            <a:r>
              <a:rPr 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年</a:t>
            </a:r>
            <a:r>
              <a:rPr lang="en-US" alt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a:t>
            </a:r>
            <a:r>
              <a:rPr 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月</a:t>
            </a:r>
            <a:r>
              <a:rPr lang="ja-JP" altLang="en-US"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a:t>
            </a:r>
            <a:r>
              <a:rPr lang="en-US" alt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142</a:t>
            </a:r>
            <a:r>
              <a:rPr 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号発行</a:t>
            </a:r>
            <a:endParaRPr lang="en-US" alt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r">
              <a:lnSpc>
                <a:spcPts val="1200"/>
              </a:lnSpc>
            </a:pPr>
            <a:r>
              <a:rPr lang="en-US" altLang="ja-JP" sz="8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TEL:072-751-2881</a:t>
            </a:r>
            <a:endParaRPr lang="ja-JP" altLang="ja-JP" sz="8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r">
              <a:lnSpc>
                <a:spcPts val="1200"/>
              </a:lnSpc>
              <a:spcAft>
                <a:spcPts val="0"/>
              </a:spcAft>
            </a:pPr>
            <a:endParaRPr lang="ja-JP" sz="8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r">
              <a:lnSpc>
                <a:spcPts val="1200"/>
              </a:lnSpc>
              <a:spcAft>
                <a:spcPts val="0"/>
              </a:spcAft>
            </a:pPr>
            <a:r>
              <a:rPr lang="en-US"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pSp>
        <p:nvGrpSpPr>
          <p:cNvPr id="48" name="グループ化 47"/>
          <p:cNvGrpSpPr/>
          <p:nvPr/>
        </p:nvGrpSpPr>
        <p:grpSpPr>
          <a:xfrm>
            <a:off x="101862" y="1751589"/>
            <a:ext cx="1382833" cy="1856134"/>
            <a:chOff x="101862" y="1675389"/>
            <a:chExt cx="1382833" cy="1856134"/>
          </a:xfrm>
        </p:grpSpPr>
        <p:pic>
          <p:nvPicPr>
            <p:cNvPr id="5" name="図 4"/>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Lst>
            </a:blip>
            <a:stretch>
              <a:fillRect/>
            </a:stretch>
          </p:blipFill>
          <p:spPr>
            <a:xfrm>
              <a:off x="101862" y="1675389"/>
              <a:ext cx="1291733" cy="1538326"/>
            </a:xfrm>
            <a:prstGeom prst="rect">
              <a:avLst/>
            </a:prstGeom>
          </p:spPr>
        </p:pic>
        <p:sp>
          <p:nvSpPr>
            <p:cNvPr id="6" name="テキスト ボックス 5"/>
            <p:cNvSpPr txBox="1"/>
            <p:nvPr/>
          </p:nvSpPr>
          <p:spPr>
            <a:xfrm>
              <a:off x="162540" y="3192969"/>
              <a:ext cx="1322155" cy="338554"/>
            </a:xfrm>
            <a:prstGeom prst="rect">
              <a:avLst/>
            </a:prstGeom>
            <a:noFill/>
          </p:spPr>
          <p:txBody>
            <a:bodyPr wrap="square" rtlCol="0">
              <a:spAutoFit/>
            </a:bodyPr>
            <a:lstStyle/>
            <a:p>
              <a:pPr algn="r"/>
              <a:r>
                <a:rPr kumimoji="1" lang="ja-JP" altLang="en-US" sz="800" dirty="0"/>
                <a:t>池田市病院事業管理者</a:t>
              </a:r>
              <a:endParaRPr kumimoji="1" lang="en-US" altLang="ja-JP" sz="800" dirty="0"/>
            </a:p>
            <a:p>
              <a:pPr algn="r"/>
              <a:r>
                <a:rPr lang="ja-JP" altLang="en-US" sz="800" dirty="0"/>
                <a:t>福島 公明</a:t>
              </a:r>
              <a:r>
                <a:rPr kumimoji="1" lang="ja-JP" altLang="en-US" sz="800" spc="160" dirty="0"/>
                <a:t>　</a:t>
              </a:r>
            </a:p>
          </p:txBody>
        </p:sp>
      </p:gr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b="32930"/>
          <a:stretch>
            <a:fillRect/>
          </a:stretch>
        </p:blipFill>
        <p:spPr bwMode="auto">
          <a:xfrm>
            <a:off x="196682" y="48985"/>
            <a:ext cx="631993" cy="415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3"/>
          <p:cNvSpPr>
            <a:spLocks noChangeArrowheads="1"/>
          </p:cNvSpPr>
          <p:nvPr/>
        </p:nvSpPr>
        <p:spPr bwMode="auto">
          <a:xfrm>
            <a:off x="375920" y="9511610"/>
            <a:ext cx="648208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1006475"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1006475"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1006475"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1006475"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ts val="1800"/>
              </a:lnSpc>
            </a:pPr>
            <a:r>
              <a:rPr lang="ja-JP" altLang="en-US" sz="1000" dirty="0">
                <a:latin typeface="HG丸ｺﾞｼｯｸM-PRO" panose="020F0600000000000000" pitchFamily="50" charset="-128"/>
                <a:ea typeface="HG丸ｺﾞｼｯｸM-PRO" panose="020F0600000000000000" pitchFamily="50" charset="-128"/>
              </a:rPr>
              <a:t>　当院</a:t>
            </a:r>
            <a:r>
              <a:rPr lang="ja-JP" altLang="ja-JP" sz="1000" dirty="0">
                <a:latin typeface="HG丸ｺﾞｼｯｸM-PRO" panose="020F0600000000000000" pitchFamily="50" charset="-128"/>
                <a:ea typeface="HG丸ｺﾞｼｯｸM-PRO" panose="020F0600000000000000" pitchFamily="50" charset="-128"/>
              </a:rPr>
              <a:t>は地域医療の拠点病院として</a:t>
            </a:r>
            <a:r>
              <a:rPr lang="ja-JP" altLang="en-US" sz="1000" dirty="0">
                <a:latin typeface="HG丸ｺﾞｼｯｸM-PRO" panose="020F0600000000000000" pitchFamily="50" charset="-128"/>
                <a:ea typeface="HG丸ｺﾞｼｯｸM-PRO" panose="020F0600000000000000" pitchFamily="50" charset="-128"/>
              </a:rPr>
              <a:t>、今後も地域医療に貢献していく所存です。何卒宜しくお願いいたします。</a:t>
            </a:r>
          </a:p>
        </p:txBody>
      </p:sp>
      <p:pic>
        <p:nvPicPr>
          <p:cNvPr id="13" name="図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116" y="9273411"/>
            <a:ext cx="405910" cy="56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p:nvPr/>
        </p:nvSpPr>
        <p:spPr>
          <a:xfrm>
            <a:off x="1501167" y="1730195"/>
            <a:ext cx="3688054" cy="271869"/>
          </a:xfrm>
          <a:prstGeom prst="rect">
            <a:avLst/>
          </a:prstGeom>
          <a:noFill/>
        </p:spPr>
        <p:txBody>
          <a:bodyPr wrap="square" rtlCol="0">
            <a:spAutoFit/>
          </a:bodyPr>
          <a:lstStyle/>
          <a:p>
            <a:pPr>
              <a:lnSpc>
                <a:spcPts val="1400"/>
              </a:lnSpc>
            </a:pPr>
            <a:r>
              <a:rPr lang="ja-JP" altLang="en-US" sz="1600" spc="160" dirty="0">
                <a:solidFill>
                  <a:srgbClr val="C00000"/>
                </a:solidFill>
                <a:latin typeface="HGP明朝E" panose="02020900000000000000" pitchFamily="18" charset="-128"/>
                <a:ea typeface="HGP明朝E" panose="02020900000000000000" pitchFamily="18" charset="-128"/>
              </a:rPr>
              <a:t>あけましておめでとうございます</a:t>
            </a:r>
          </a:p>
        </p:txBody>
      </p:sp>
      <p:grpSp>
        <p:nvGrpSpPr>
          <p:cNvPr id="21" name="グループ化 20"/>
          <p:cNvGrpSpPr/>
          <p:nvPr/>
        </p:nvGrpSpPr>
        <p:grpSpPr>
          <a:xfrm>
            <a:off x="0" y="6563509"/>
            <a:ext cx="6858000" cy="2917311"/>
            <a:chOff x="0" y="6260681"/>
            <a:chExt cx="6858000" cy="2917311"/>
          </a:xfrm>
        </p:grpSpPr>
        <p:sp>
          <p:nvSpPr>
            <p:cNvPr id="22" name="テキスト ボックス 21"/>
            <p:cNvSpPr txBox="1"/>
            <p:nvPr/>
          </p:nvSpPr>
          <p:spPr>
            <a:xfrm>
              <a:off x="1409726" y="6260681"/>
              <a:ext cx="5440654" cy="1528624"/>
            </a:xfrm>
            <a:prstGeom prst="rect">
              <a:avLst/>
            </a:prstGeom>
            <a:noFill/>
          </p:spPr>
          <p:txBody>
            <a:bodyPr wrap="square" rtlCol="0">
              <a:spAutoFit/>
            </a:bodyPr>
            <a:lstStyle/>
            <a:p>
              <a:pPr algn="just">
                <a:lnSpc>
                  <a:spcPts val="1600"/>
                </a:lnSpc>
              </a:pPr>
              <a:r>
                <a:rPr lang="ja-JP" altLang="en-US" sz="1000" dirty="0"/>
                <a:t>　新型コロナウイルス（</a:t>
              </a:r>
              <a:r>
                <a:rPr lang="en-US" altLang="ja-JP" sz="1000" dirty="0"/>
                <a:t>COVID-19</a:t>
              </a:r>
              <a:r>
                <a:rPr lang="ja-JP" altLang="en-US" sz="1000" dirty="0"/>
                <a:t>）感染は、終息することなく、大きな波を繰り返し、早３年になります。ワクチン接種の効果やウイルスの変異により、重症化率は低下し、感染者の隔離期間の短縮など感染対応の緩和の流れが見えています。</a:t>
              </a:r>
            </a:p>
            <a:p>
              <a:pPr algn="just">
                <a:lnSpc>
                  <a:spcPts val="1600"/>
                </a:lnSpc>
              </a:pPr>
              <a:r>
                <a:rPr lang="ja-JP" altLang="en-US" sz="1000" dirty="0"/>
                <a:t>　とは言うものの、昨年は、感染者数の急増、また、職員の感染あるいは濃厚接触者による出勤停止などで、診療に及ぼす影響は極めて大きく、コロナ病床の確保に伴うたび重なる一般病床の使用制限、救急ストップなど、ご迷惑をおかけしました。今後、感染対応の緩和の流れに対し、地域の先生方と同様、病院として如何に対応すべきか苦慮することになりそう</a:t>
              </a:r>
            </a:p>
          </p:txBody>
        </p:sp>
        <p:sp>
          <p:nvSpPr>
            <p:cNvPr id="23" name="テキスト ボックス 22"/>
            <p:cNvSpPr txBox="1"/>
            <p:nvPr/>
          </p:nvSpPr>
          <p:spPr>
            <a:xfrm>
              <a:off x="0" y="7649368"/>
              <a:ext cx="6858000" cy="1528624"/>
            </a:xfrm>
            <a:prstGeom prst="rect">
              <a:avLst/>
            </a:prstGeom>
            <a:noFill/>
          </p:spPr>
          <p:txBody>
            <a:bodyPr wrap="square" rtlCol="0">
              <a:spAutoFit/>
            </a:bodyPr>
            <a:lstStyle/>
            <a:p>
              <a:pPr algn="just">
                <a:lnSpc>
                  <a:spcPts val="1600"/>
                </a:lnSpc>
              </a:pPr>
              <a:r>
                <a:rPr lang="ja-JP" altLang="en-US" sz="1000" dirty="0"/>
                <a:t>です。</a:t>
              </a:r>
            </a:p>
            <a:p>
              <a:pPr algn="just">
                <a:lnSpc>
                  <a:spcPts val="1600"/>
                </a:lnSpc>
              </a:pPr>
              <a:r>
                <a:rPr lang="ja-JP" altLang="en-US" sz="1000" dirty="0"/>
                <a:t>　当院の昨年の大きなイベントであった手術支援ロボット「ダビンチＸ」の導入は、泌尿器科からスタートし、消化器外科、産婦人科と対象を広げ、順調に稼働しています。</a:t>
              </a:r>
            </a:p>
            <a:p>
              <a:pPr algn="just">
                <a:lnSpc>
                  <a:spcPts val="1600"/>
                </a:lnSpc>
              </a:pPr>
              <a:r>
                <a:rPr lang="ja-JP" altLang="en-US" sz="1000" dirty="0"/>
                <a:t>　今年は、コロナ対策に加え、</a:t>
              </a:r>
              <a:r>
                <a:rPr lang="en-US" altLang="ja-JP" sz="1000" dirty="0"/>
                <a:t>1</a:t>
              </a:r>
              <a:r>
                <a:rPr lang="ja-JP" altLang="en-US" sz="1000" dirty="0"/>
                <a:t>月には医療機能評価の受審を控えています。また、</a:t>
              </a:r>
              <a:r>
                <a:rPr lang="en-US" altLang="ja-JP" sz="1000" dirty="0"/>
                <a:t>2024</a:t>
              </a:r>
              <a:r>
                <a:rPr lang="ja-JP" altLang="en-US" sz="1000" dirty="0"/>
                <a:t>年から施行される医師の働き方改革に向けた準備を行わなければなりません。</a:t>
              </a:r>
            </a:p>
            <a:p>
              <a:pPr algn="just">
                <a:lnSpc>
                  <a:spcPts val="1600"/>
                </a:lnSpc>
              </a:pPr>
              <a:r>
                <a:rPr lang="ja-JP" altLang="en-US" sz="1000" dirty="0"/>
                <a:t>　「創意に富み 思いやりのある 信頼される病院をめざして」の基本理念のもと、皆さまの期待に応える医療を提供す</a:t>
              </a:r>
              <a:endParaRPr lang="en-US" altLang="ja-JP" sz="1000" dirty="0"/>
            </a:p>
            <a:p>
              <a:pPr algn="just">
                <a:lnSpc>
                  <a:spcPts val="1600"/>
                </a:lnSpc>
              </a:pPr>
              <a:r>
                <a:rPr lang="ja-JP" altLang="en-US" sz="1000" dirty="0"/>
                <a:t>　　　　べく、職員一同、頑張りますので、本年もどうぞよろしくお願いいたします。</a:t>
              </a:r>
              <a:endParaRPr kumimoji="1" lang="ja-JP" altLang="en-US" sz="1000" dirty="0"/>
            </a:p>
          </p:txBody>
        </p:sp>
      </p:grpSp>
      <p:grpSp>
        <p:nvGrpSpPr>
          <p:cNvPr id="44" name="グループ化 43"/>
          <p:cNvGrpSpPr/>
          <p:nvPr/>
        </p:nvGrpSpPr>
        <p:grpSpPr>
          <a:xfrm>
            <a:off x="155345" y="6230246"/>
            <a:ext cx="1321729" cy="1733629"/>
            <a:chOff x="155345" y="5879793"/>
            <a:chExt cx="1321729" cy="1733629"/>
          </a:xfrm>
        </p:grpSpPr>
        <p:pic>
          <p:nvPicPr>
            <p:cNvPr id="38" name="図 21" descr="ClW7rDMgnzFjdvuBEIGD_R3_09600.jpg"/>
            <p:cNvPicPr>
              <a:picLocks noChangeAspect="1"/>
            </p:cNvPicPr>
            <p:nvPr/>
          </p:nvPicPr>
          <p:blipFill rotWithShape="1">
            <a:blip r:embed="rId6">
              <a:extLst>
                <a:ext uri="{28A0092B-C50C-407E-A947-70E740481C1C}">
                  <a14:useLocalDpi xmlns:a14="http://schemas.microsoft.com/office/drawing/2010/main" val="0"/>
                </a:ext>
              </a:extLst>
            </a:blip>
            <a:srcRect l="16459" t="5291" r="13557" b="27963"/>
            <a:stretch/>
          </p:blipFill>
          <p:spPr bwMode="auto">
            <a:xfrm>
              <a:off x="155345" y="5879793"/>
              <a:ext cx="1238250" cy="1535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p:cNvSpPr txBox="1"/>
            <p:nvPr/>
          </p:nvSpPr>
          <p:spPr>
            <a:xfrm>
              <a:off x="264030" y="7397978"/>
              <a:ext cx="1213044" cy="215444"/>
            </a:xfrm>
            <a:prstGeom prst="rect">
              <a:avLst/>
            </a:prstGeom>
            <a:noFill/>
          </p:spPr>
          <p:txBody>
            <a:bodyPr wrap="square" rtlCol="0">
              <a:spAutoFit/>
            </a:bodyPr>
            <a:lstStyle/>
            <a:p>
              <a:pPr algn="r"/>
              <a:r>
                <a:rPr kumimoji="1" lang="ja-JP" altLang="en-US" sz="800" dirty="0"/>
                <a:t>病院長　尾下 正秀</a:t>
              </a:r>
            </a:p>
          </p:txBody>
        </p:sp>
      </p:grpSp>
      <p:sp>
        <p:nvSpPr>
          <p:cNvPr id="41" name="テキスト ボックス 40"/>
          <p:cNvSpPr txBox="1"/>
          <p:nvPr/>
        </p:nvSpPr>
        <p:spPr>
          <a:xfrm>
            <a:off x="1501167" y="6246300"/>
            <a:ext cx="3688054" cy="271869"/>
          </a:xfrm>
          <a:prstGeom prst="rect">
            <a:avLst/>
          </a:prstGeom>
          <a:noFill/>
        </p:spPr>
        <p:txBody>
          <a:bodyPr wrap="square" rtlCol="0">
            <a:spAutoFit/>
          </a:bodyPr>
          <a:lstStyle/>
          <a:p>
            <a:pPr>
              <a:lnSpc>
                <a:spcPts val="1400"/>
              </a:lnSpc>
            </a:pPr>
            <a:r>
              <a:rPr lang="ja-JP" altLang="en-US" sz="1600" spc="160" dirty="0">
                <a:solidFill>
                  <a:srgbClr val="C00000"/>
                </a:solidFill>
                <a:latin typeface="HGP明朝E" panose="02020900000000000000" pitchFamily="18" charset="-128"/>
                <a:ea typeface="HGP明朝E" panose="02020900000000000000" pitchFamily="18" charset="-128"/>
              </a:rPr>
              <a:t>あけましておめでとうございます</a:t>
            </a:r>
          </a:p>
        </p:txBody>
      </p:sp>
      <p:grpSp>
        <p:nvGrpSpPr>
          <p:cNvPr id="49" name="グループ化 48"/>
          <p:cNvGrpSpPr/>
          <p:nvPr/>
        </p:nvGrpSpPr>
        <p:grpSpPr>
          <a:xfrm>
            <a:off x="0" y="2063042"/>
            <a:ext cx="6858000" cy="3989427"/>
            <a:chOff x="0" y="1986842"/>
            <a:chExt cx="6858000" cy="3989427"/>
          </a:xfrm>
        </p:grpSpPr>
        <p:sp>
          <p:nvSpPr>
            <p:cNvPr id="15" name="テキスト ボックス 14"/>
            <p:cNvSpPr txBox="1"/>
            <p:nvPr/>
          </p:nvSpPr>
          <p:spPr>
            <a:xfrm>
              <a:off x="1484694" y="1986842"/>
              <a:ext cx="5373305" cy="1733808"/>
            </a:xfrm>
            <a:prstGeom prst="rect">
              <a:avLst/>
            </a:prstGeom>
            <a:noFill/>
          </p:spPr>
          <p:txBody>
            <a:bodyPr wrap="square" rtlCol="0">
              <a:spAutoFit/>
            </a:bodyPr>
            <a:lstStyle/>
            <a:p>
              <a:pPr algn="just">
                <a:lnSpc>
                  <a:spcPts val="1600"/>
                </a:lnSpc>
              </a:pPr>
              <a:r>
                <a:rPr lang="ja-JP" altLang="en-US" sz="1000" dirty="0"/>
                <a:t>　皆さまには、健やかに新春を迎えられたことと、お慶び申し上げます。</a:t>
              </a:r>
            </a:p>
            <a:p>
              <a:pPr algn="just">
                <a:lnSpc>
                  <a:spcPts val="1600"/>
                </a:lnSpc>
              </a:pPr>
              <a:r>
                <a:rPr lang="ja-JP" altLang="en-US" sz="1000" dirty="0"/>
                <a:t>　さて、「コロナ」という言葉が「新型コロナウイルス感染症」を指し、日常で普通に用いられるようになってから３年が過ぎようとしています。この間、新型コロナウイルス感染症は感染の拡大と縮小を繰り返しており、依然として収束も終息も見通すことができない状況です。</a:t>
              </a:r>
            </a:p>
            <a:p>
              <a:pPr algn="just">
                <a:lnSpc>
                  <a:spcPts val="1600"/>
                </a:lnSpc>
              </a:pPr>
              <a:r>
                <a:rPr lang="ja-JP" altLang="en-US" sz="1000" dirty="0"/>
                <a:t>　そうした中、市立池田病院は公立病院としての使命を果たすべく、コロナへの対応はもとより、通常診療においても機能の維持を図り、池田市を中心とする地域において中核を担う医療機関であるように努めてまいりました。</a:t>
              </a:r>
            </a:p>
          </p:txBody>
        </p:sp>
        <p:sp>
          <p:nvSpPr>
            <p:cNvPr id="19" name="テキスト ボックス 18"/>
            <p:cNvSpPr txBox="1"/>
            <p:nvPr/>
          </p:nvSpPr>
          <p:spPr>
            <a:xfrm>
              <a:off x="0" y="4229507"/>
              <a:ext cx="6857999" cy="707886"/>
            </a:xfrm>
            <a:prstGeom prst="rect">
              <a:avLst/>
            </a:prstGeom>
            <a:noFill/>
          </p:spPr>
          <p:txBody>
            <a:bodyPr wrap="square" rtlCol="0">
              <a:spAutoFit/>
            </a:bodyPr>
            <a:lstStyle/>
            <a:p>
              <a:pPr algn="just">
                <a:lnSpc>
                  <a:spcPts val="1600"/>
                </a:lnSpc>
              </a:pPr>
              <a:r>
                <a:rPr lang="ja-JP" altLang="en-US" sz="1000" dirty="0"/>
                <a:t>　残念ながら市立池田病院の財務状況は「優良」とは言えず、これまでにも健全化に取り組んできましたが、今後は、さらなる結果が求められます。しかも、近隣総合病院の開院による影響など、病院経営にとっては懸念すべき項目のほうが多く、その道のりは険しいものと考えています。</a:t>
              </a:r>
            </a:p>
          </p:txBody>
        </p:sp>
        <p:sp>
          <p:nvSpPr>
            <p:cNvPr id="18" name="テキスト ボックス 17"/>
            <p:cNvSpPr txBox="1"/>
            <p:nvPr/>
          </p:nvSpPr>
          <p:spPr>
            <a:xfrm>
              <a:off x="0" y="4858014"/>
              <a:ext cx="6858000" cy="1118255"/>
            </a:xfrm>
            <a:prstGeom prst="rect">
              <a:avLst/>
            </a:prstGeom>
            <a:noFill/>
          </p:spPr>
          <p:txBody>
            <a:bodyPr wrap="square" rtlCol="0">
              <a:spAutoFit/>
            </a:bodyPr>
            <a:lstStyle/>
            <a:p>
              <a:pPr algn="just">
                <a:lnSpc>
                  <a:spcPts val="1600"/>
                </a:lnSpc>
              </a:pPr>
              <a:r>
                <a:rPr lang="ja-JP" altLang="en-US" sz="1000" dirty="0"/>
                <a:t>　病院事業管理者としては、病院経営を第一義で考え、健全化の取り組みを進めなければなりませんが、そこには、池田市民をはじめとする患者さまが安心して診療を受けられるよう、地域のかかりつけ医である開業医の皆さまとの益々の連携強化が重要と考えています。</a:t>
              </a:r>
            </a:p>
            <a:p>
              <a:pPr algn="just">
                <a:lnSpc>
                  <a:spcPts val="1600"/>
                </a:lnSpc>
              </a:pPr>
              <a:r>
                <a:rPr lang="ja-JP" altLang="en-US" sz="1000" dirty="0"/>
                <a:t>　患者さまはもとより、開業医の皆さまにも信頼される病院として機能向上に努めつつ、経営健全化の取組みを進めてまいります。本年もどうぞよろしくお願いいたします。</a:t>
              </a:r>
            </a:p>
          </p:txBody>
        </p:sp>
        <p:sp>
          <p:nvSpPr>
            <p:cNvPr id="16" name="正方形/長方形 15"/>
            <p:cNvSpPr/>
            <p:nvPr/>
          </p:nvSpPr>
          <p:spPr>
            <a:xfrm>
              <a:off x="0" y="3624475"/>
              <a:ext cx="6857999" cy="707886"/>
            </a:xfrm>
            <a:prstGeom prst="rect">
              <a:avLst/>
            </a:prstGeom>
          </p:spPr>
          <p:txBody>
            <a:bodyPr wrap="square">
              <a:spAutoFit/>
            </a:bodyPr>
            <a:lstStyle/>
            <a:p>
              <a:pPr algn="just">
                <a:lnSpc>
                  <a:spcPts val="1600"/>
                </a:lnSpc>
              </a:pPr>
              <a:r>
                <a:rPr lang="ja-JP" altLang="en-US" sz="1000" dirty="0"/>
                <a:t>　国は、コロナ禍において公立病院が担った役割や、その必要性を再認識するも、課題となっている経営健全化を進めるべく、中断していた議論を再開しました。昨年３月には公立病院経営強化ガイドラインが示され、来年度取りまとめられる第</a:t>
              </a:r>
              <a:r>
                <a:rPr lang="en-US" altLang="ja-JP" sz="1000" dirty="0"/>
                <a:t>8</a:t>
              </a:r>
              <a:r>
                <a:rPr lang="ja-JP" altLang="en-US" sz="1000" dirty="0"/>
                <a:t>次保険医療計画と相まって、再編統合やダウンサイジングなども議論されることでしょう。</a:t>
              </a:r>
            </a:p>
          </p:txBody>
        </p:sp>
      </p:grpSp>
    </p:spTree>
    <p:extLst>
      <p:ext uri="{BB962C8B-B14F-4D97-AF65-F5344CB8AC3E}">
        <p14:creationId xmlns:p14="http://schemas.microsoft.com/office/powerpoint/2010/main" val="260686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93519" y="934397"/>
            <a:ext cx="5364481" cy="1618392"/>
          </a:xfrm>
          <a:prstGeom prst="rect">
            <a:avLst/>
          </a:prstGeom>
          <a:noFill/>
        </p:spPr>
        <p:txBody>
          <a:bodyPr wrap="square" rtlCol="0">
            <a:spAutoFit/>
          </a:bodyPr>
          <a:lstStyle/>
          <a:p>
            <a:pPr algn="just">
              <a:lnSpc>
                <a:spcPts val="1700"/>
              </a:lnSpc>
            </a:pPr>
            <a:r>
              <a:rPr kumimoji="1" lang="ja-JP" altLang="en-US" sz="1000" dirty="0">
                <a:latin typeface="+mn-ea"/>
              </a:rPr>
              <a:t>　昨年</a:t>
            </a:r>
            <a:r>
              <a:rPr kumimoji="1" lang="en-US" altLang="ja-JP" sz="1000" dirty="0">
                <a:latin typeface="+mn-ea"/>
              </a:rPr>
              <a:t>7</a:t>
            </a:r>
            <a:r>
              <a:rPr kumimoji="1" lang="ja-JP" altLang="en-US" sz="1000" dirty="0">
                <a:latin typeface="+mn-ea"/>
              </a:rPr>
              <a:t>月から市立池田病院副院長兼看護部長を拝命しました松本美知子と申します。</a:t>
            </a:r>
            <a:endParaRPr kumimoji="1" lang="en-US" altLang="ja-JP" sz="1000" dirty="0">
              <a:latin typeface="+mn-ea"/>
            </a:endParaRPr>
          </a:p>
          <a:p>
            <a:pPr algn="just">
              <a:lnSpc>
                <a:spcPts val="1700"/>
              </a:lnSpc>
            </a:pPr>
            <a:r>
              <a:rPr kumimoji="1" lang="ja-JP" altLang="en-US" sz="1000" dirty="0">
                <a:latin typeface="+mn-ea"/>
              </a:rPr>
              <a:t>　赴任した</a:t>
            </a:r>
            <a:r>
              <a:rPr kumimoji="1" lang="en-US" altLang="ja-JP" sz="1000" dirty="0">
                <a:latin typeface="+mn-ea"/>
              </a:rPr>
              <a:t>7</a:t>
            </a:r>
            <a:r>
              <a:rPr kumimoji="1" lang="ja-JP" altLang="en-US" sz="1000" dirty="0">
                <a:latin typeface="+mn-ea"/>
              </a:rPr>
              <a:t>月はコロナ禍の第</a:t>
            </a:r>
            <a:r>
              <a:rPr kumimoji="1" lang="en-US" altLang="ja-JP" sz="1000" dirty="0">
                <a:latin typeface="+mn-ea"/>
              </a:rPr>
              <a:t>7</a:t>
            </a:r>
            <a:r>
              <a:rPr lang="ja-JP" altLang="en-US" sz="1000" dirty="0">
                <a:latin typeface="+mn-ea"/>
              </a:rPr>
              <a:t>波が押し寄せており、入院制限などで皆さまには本当にご迷惑をおかけしました。心よりお詫び申し上げます。</a:t>
            </a:r>
            <a:endParaRPr lang="en-US" altLang="ja-JP" sz="1000" dirty="0">
              <a:latin typeface="+mn-ea"/>
            </a:endParaRPr>
          </a:p>
          <a:p>
            <a:pPr algn="just">
              <a:lnSpc>
                <a:spcPts val="1700"/>
              </a:lnSpc>
            </a:pPr>
            <a:r>
              <a:rPr kumimoji="1" lang="ja-JP" altLang="en-US" sz="1000" dirty="0">
                <a:latin typeface="+mn-ea"/>
              </a:rPr>
              <a:t>　現在は、第</a:t>
            </a:r>
            <a:r>
              <a:rPr kumimoji="1" lang="en-US" altLang="ja-JP" sz="1000" dirty="0">
                <a:latin typeface="+mn-ea"/>
              </a:rPr>
              <a:t>8</a:t>
            </a:r>
            <a:r>
              <a:rPr kumimoji="1" lang="ja-JP" altLang="en-US" sz="1000" dirty="0">
                <a:latin typeface="+mn-ea"/>
              </a:rPr>
              <a:t>波と向き合っています。向き合い方に慣れてきたとはいえ、皆さま方には多大なご協力をいただいています。</a:t>
            </a:r>
            <a:endParaRPr kumimoji="1" lang="en-US" altLang="ja-JP" sz="1000" dirty="0">
              <a:latin typeface="+mn-ea"/>
            </a:endParaRPr>
          </a:p>
          <a:p>
            <a:pPr algn="just">
              <a:lnSpc>
                <a:spcPts val="1700"/>
              </a:lnSpc>
            </a:pPr>
            <a:r>
              <a:rPr kumimoji="1" lang="ja-JP" altLang="en-US" sz="1000" dirty="0">
                <a:latin typeface="+mn-ea"/>
              </a:rPr>
              <a:t>　五月山に住む長寿のウォンバットに負けないよう、皆さまの健康と安心な暮らしを支えていきますので、本年もどうぞよろしくお願いいたします</a:t>
            </a:r>
            <a:r>
              <a:rPr kumimoji="1" lang="ja-JP" altLang="en-US" sz="1000" b="1" dirty="0">
                <a:latin typeface="+mn-ea"/>
              </a:rPr>
              <a:t>。</a:t>
            </a:r>
          </a:p>
        </p:txBody>
      </p:sp>
      <p:sp>
        <p:nvSpPr>
          <p:cNvPr id="12" name="角丸四角形 11"/>
          <p:cNvSpPr/>
          <p:nvPr/>
        </p:nvSpPr>
        <p:spPr>
          <a:xfrm>
            <a:off x="94835" y="112353"/>
            <a:ext cx="6653065" cy="36438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spc="600" dirty="0">
                <a:latin typeface="HG丸ｺﾞｼｯｸM-PRO" panose="020F0600000000000000" pitchFamily="50" charset="-128"/>
                <a:ea typeface="HG丸ｺﾞｼｯｸM-PRO" panose="020F0600000000000000" pitchFamily="50" charset="-128"/>
              </a:rPr>
              <a:t>看 護</a:t>
            </a:r>
            <a:r>
              <a:rPr lang="ja-JP" altLang="en-US" b="1" spc="600" dirty="0">
                <a:latin typeface="HG丸ｺﾞｼｯｸM-PRO" panose="020F0600000000000000" pitchFamily="50" charset="-128"/>
                <a:ea typeface="HG丸ｺﾞｼｯｸM-PRO" panose="020F0600000000000000" pitchFamily="50" charset="-128"/>
              </a:rPr>
              <a:t> </a:t>
            </a:r>
            <a:r>
              <a:rPr kumimoji="1" lang="ja-JP" altLang="en-US" b="1" spc="600" dirty="0">
                <a:latin typeface="HG丸ｺﾞｼｯｸM-PRO" panose="020F0600000000000000" pitchFamily="50" charset="-128"/>
                <a:ea typeface="HG丸ｺﾞｼｯｸM-PRO" panose="020F0600000000000000" pitchFamily="50" charset="-128"/>
              </a:rPr>
              <a:t>部　</a:t>
            </a:r>
            <a:endParaRPr kumimoji="1" lang="ja-JP" altLang="en-US" b="1" spc="600" dirty="0">
              <a:solidFill>
                <a:srgbClr val="FFFF00"/>
              </a:solidFill>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BA4857C5-0ABC-E7D9-AD82-C27AC71AD12F}"/>
              </a:ext>
            </a:extLst>
          </p:cNvPr>
          <p:cNvSpPr txBox="1"/>
          <p:nvPr/>
        </p:nvSpPr>
        <p:spPr>
          <a:xfrm>
            <a:off x="275939" y="2229216"/>
            <a:ext cx="1196975" cy="338554"/>
          </a:xfrm>
          <a:prstGeom prst="rect">
            <a:avLst/>
          </a:prstGeom>
          <a:noFill/>
        </p:spPr>
        <p:txBody>
          <a:bodyPr wrap="square">
            <a:spAutoFit/>
          </a:bodyPr>
          <a:lstStyle/>
          <a:p>
            <a:pPr algn="r"/>
            <a:r>
              <a:rPr kumimoji="1" lang="ja-JP" altLang="en-US" sz="800" dirty="0">
                <a:latin typeface="+mn-ea"/>
              </a:rPr>
              <a:t>副院長兼看護部長</a:t>
            </a:r>
            <a:endParaRPr kumimoji="1" lang="en-US" altLang="ja-JP" sz="800" dirty="0">
              <a:latin typeface="+mn-ea"/>
            </a:endParaRPr>
          </a:p>
          <a:p>
            <a:pPr algn="r"/>
            <a:r>
              <a:rPr kumimoji="1" lang="ja-JP" altLang="en-US" sz="800" dirty="0">
                <a:latin typeface="+mn-ea"/>
              </a:rPr>
              <a:t>松本美知子</a:t>
            </a:r>
            <a:endParaRPr lang="ja-JP" altLang="en-US" sz="800" dirty="0"/>
          </a:p>
        </p:txBody>
      </p:sp>
      <p:grpSp>
        <p:nvGrpSpPr>
          <p:cNvPr id="4" name="グループ化 3"/>
          <p:cNvGrpSpPr/>
          <p:nvPr/>
        </p:nvGrpSpPr>
        <p:grpSpPr>
          <a:xfrm>
            <a:off x="94835" y="2835890"/>
            <a:ext cx="6674835" cy="2565469"/>
            <a:chOff x="94835" y="3899975"/>
            <a:chExt cx="6674835" cy="2565469"/>
          </a:xfrm>
        </p:grpSpPr>
        <p:pic>
          <p:nvPicPr>
            <p:cNvPr id="17" name="図 16">
              <a:extLst>
                <a:ext uri="{FF2B5EF4-FFF2-40B4-BE49-F238E27FC236}">
                  <a16:creationId xmlns:a16="http://schemas.microsoft.com/office/drawing/2014/main" id="{531DD086-29E4-9FEE-7443-8A5E65BCA505}"/>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t="21852" b="20941"/>
            <a:stretch/>
          </p:blipFill>
          <p:spPr>
            <a:xfrm>
              <a:off x="94835" y="3899975"/>
              <a:ext cx="6674835" cy="2147832"/>
            </a:xfrm>
            <a:prstGeom prst="rect">
              <a:avLst/>
            </a:prstGeom>
          </p:spPr>
        </p:pic>
        <p:sp>
          <p:nvSpPr>
            <p:cNvPr id="85" name="テキスト ボックス 84">
              <a:extLst>
                <a:ext uri="{FF2B5EF4-FFF2-40B4-BE49-F238E27FC236}">
                  <a16:creationId xmlns:a16="http://schemas.microsoft.com/office/drawing/2014/main" id="{3EF7C0EE-82BD-6ECC-6067-8999A403431C}"/>
                </a:ext>
              </a:extLst>
            </p:cNvPr>
            <p:cNvSpPr txBox="1"/>
            <p:nvPr/>
          </p:nvSpPr>
          <p:spPr>
            <a:xfrm>
              <a:off x="104301" y="6126890"/>
              <a:ext cx="6643600" cy="338554"/>
            </a:xfrm>
            <a:prstGeom prst="rect">
              <a:avLst/>
            </a:prstGeom>
            <a:noFill/>
          </p:spPr>
          <p:txBody>
            <a:bodyPr wrap="square" rtlCol="0">
              <a:spAutoFit/>
            </a:bodyPr>
            <a:lstStyle/>
            <a:p>
              <a:r>
                <a:rPr kumimoji="1" lang="ja-JP" altLang="en-US" sz="800" dirty="0"/>
                <a:t>左</a:t>
              </a:r>
              <a:r>
                <a:rPr lang="ja-JP" altLang="en-US" sz="800" dirty="0"/>
                <a:t>から、藤久保（救急外来師長）小谷（外来師長）宮下（</a:t>
              </a:r>
              <a:r>
                <a:rPr lang="en-US" altLang="ja-JP" sz="800" dirty="0"/>
                <a:t>5</a:t>
              </a:r>
              <a:r>
                <a:rPr lang="ja-JP" altLang="en-US" sz="800" dirty="0"/>
                <a:t>南病棟師長）河野（</a:t>
              </a:r>
              <a:r>
                <a:rPr lang="en-US" altLang="ja-JP" sz="800" dirty="0"/>
                <a:t>5</a:t>
              </a:r>
              <a:r>
                <a:rPr lang="ja-JP" altLang="en-US" sz="800" dirty="0"/>
                <a:t>北病棟師長）安部（相談窓口師長）岸谷（</a:t>
              </a:r>
              <a:r>
                <a:rPr lang="en-US" altLang="ja-JP" sz="800" dirty="0"/>
                <a:t>3</a:t>
              </a:r>
              <a:r>
                <a:rPr lang="ja-JP" altLang="en-US" sz="800" dirty="0"/>
                <a:t>東病棟師長）山中（</a:t>
              </a:r>
              <a:r>
                <a:rPr lang="en-US" altLang="ja-JP" sz="800" dirty="0"/>
                <a:t>4</a:t>
              </a:r>
              <a:r>
                <a:rPr lang="ja-JP" altLang="en-US" sz="800" dirty="0"/>
                <a:t>南病棟師長）満田（</a:t>
              </a:r>
              <a:r>
                <a:rPr lang="en-US" altLang="ja-JP" sz="800" dirty="0"/>
                <a:t>4</a:t>
              </a:r>
              <a:r>
                <a:rPr lang="ja-JP" altLang="en-US" sz="800" dirty="0"/>
                <a:t>北病棟師長）小林（</a:t>
              </a:r>
              <a:r>
                <a:rPr lang="en-US" altLang="ja-JP" sz="800" dirty="0"/>
                <a:t>4</a:t>
              </a:r>
              <a:r>
                <a:rPr lang="ja-JP" altLang="en-US" sz="800" dirty="0"/>
                <a:t>東病棟師長）鬼追（</a:t>
              </a:r>
              <a:r>
                <a:rPr lang="en-US" altLang="ja-JP" sz="800" dirty="0"/>
                <a:t>3</a:t>
              </a:r>
              <a:r>
                <a:rPr lang="ja-JP" altLang="en-US" sz="800" dirty="0"/>
                <a:t>北病棟師長）</a:t>
              </a:r>
              <a:endParaRPr lang="en-US" altLang="ja-JP" sz="800" dirty="0"/>
            </a:p>
          </p:txBody>
        </p:sp>
      </p:grpSp>
      <p:sp>
        <p:nvSpPr>
          <p:cNvPr id="8" name="正方形/長方形 7"/>
          <p:cNvSpPr/>
          <p:nvPr/>
        </p:nvSpPr>
        <p:spPr>
          <a:xfrm>
            <a:off x="0" y="2884952"/>
            <a:ext cx="3758172" cy="246221"/>
          </a:xfrm>
          <a:prstGeom prst="rect">
            <a:avLst/>
          </a:prstGeom>
        </p:spPr>
        <p:txBody>
          <a:bodyPr wrap="square">
            <a:spAutoFit/>
          </a:bodyPr>
          <a:lstStyle/>
          <a:p>
            <a:pPr algn="ctr"/>
            <a:r>
              <a:rPr lang="ja-JP" altLang="en-US" sz="1000" b="1" dirty="0">
                <a:solidFill>
                  <a:srgbClr val="C00000"/>
                </a:solidFill>
              </a:rPr>
              <a:t>看護部一同　今年も患者さまのために頑張ってまいります！</a:t>
            </a:r>
          </a:p>
        </p:txBody>
      </p:sp>
      <p:pic>
        <p:nvPicPr>
          <p:cNvPr id="60" name="図 59">
            <a:extLst>
              <a:ext uri="{FF2B5EF4-FFF2-40B4-BE49-F238E27FC236}">
                <a16:creationId xmlns:a16="http://schemas.microsoft.com/office/drawing/2014/main" id="{49777EB5-C965-0AB5-612F-EFBEC73D11D1}"/>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50000"/>
                    </a14:imgEffect>
                    <a14:imgEffect>
                      <a14:colorTemperature colorTemp="4700"/>
                    </a14:imgEffect>
                    <a14:imgEffect>
                      <a14:brightnessContrast bright="20000"/>
                    </a14:imgEffect>
                  </a14:imgLayer>
                </a14:imgProps>
              </a:ext>
              <a:ext uri="{28A0092B-C50C-407E-A947-70E740481C1C}">
                <a14:useLocalDpi xmlns:a14="http://schemas.microsoft.com/office/drawing/2010/main" val="0"/>
              </a:ext>
            </a:extLst>
          </a:blip>
          <a:srcRect l="22595" t="12468" r="27267" b="8379"/>
          <a:stretch/>
        </p:blipFill>
        <p:spPr>
          <a:xfrm>
            <a:off x="94834" y="677948"/>
            <a:ext cx="1291734" cy="1529464"/>
          </a:xfrm>
          <a:prstGeom prst="rect">
            <a:avLst/>
          </a:prstGeom>
          <a:solidFill>
            <a:srgbClr val="FFFFFF">
              <a:shade val="85000"/>
            </a:srgbClr>
          </a:solidFill>
          <a:ln w="28575" cap="sq">
            <a:noFill/>
            <a:miter lim="800000"/>
          </a:ln>
          <a:effectLst/>
        </p:spPr>
      </p:pic>
      <p:sp>
        <p:nvSpPr>
          <p:cNvPr id="5" name="正方形/長方形 4"/>
          <p:cNvSpPr/>
          <p:nvPr/>
        </p:nvSpPr>
        <p:spPr>
          <a:xfrm>
            <a:off x="1405903" y="567271"/>
            <a:ext cx="3206326" cy="369332"/>
          </a:xfrm>
          <a:prstGeom prst="rect">
            <a:avLst/>
          </a:prstGeom>
        </p:spPr>
        <p:txBody>
          <a:bodyPr wrap="none">
            <a:spAutoFit/>
          </a:bodyPr>
          <a:lstStyle/>
          <a:p>
            <a:pPr algn="ctr"/>
            <a:r>
              <a:rPr lang="ja-JP" altLang="en-US" b="1" dirty="0">
                <a:solidFill>
                  <a:schemeClr val="accent6">
                    <a:lumMod val="50000"/>
                  </a:schemeClr>
                </a:solidFill>
                <a:latin typeface="HG丸ｺﾞｼｯｸM-PRO" panose="020F0600000000000000" pitchFamily="50" charset="-128"/>
                <a:ea typeface="HG丸ｺﾞｼｯｸM-PRO" panose="020F0600000000000000" pitchFamily="50" charset="-128"/>
              </a:rPr>
              <a:t>新春のお喜びを申し上げます</a:t>
            </a:r>
          </a:p>
        </p:txBody>
      </p:sp>
      <p:sp>
        <p:nvSpPr>
          <p:cNvPr id="61" name="正方形/長方形 60"/>
          <p:cNvSpPr/>
          <p:nvPr/>
        </p:nvSpPr>
        <p:spPr>
          <a:xfrm>
            <a:off x="104300" y="6177430"/>
            <a:ext cx="6653064" cy="3672679"/>
          </a:xfrm>
          <a:prstGeom prst="rect">
            <a:avLst/>
          </a:prstGeom>
          <a:solidFill>
            <a:schemeClr val="accent4">
              <a:lumMod val="20000"/>
              <a:lumOff val="80000"/>
            </a:schemeClr>
          </a:solidFill>
          <a:ln w="28575">
            <a:solidFill>
              <a:srgbClr val="FFC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pic>
        <p:nvPicPr>
          <p:cNvPr id="66" name="図 65">
            <a:extLst>
              <a:ext uri="{FF2B5EF4-FFF2-40B4-BE49-F238E27FC236}">
                <a16:creationId xmlns:a16="http://schemas.microsoft.com/office/drawing/2014/main" id="{C065DFC2-EAD8-B4F9-FD0F-286B8E42F699}"/>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30000" contrast="10000"/>
                    </a14:imgEffect>
                  </a14:imgLayer>
                </a14:imgProps>
              </a:ext>
              <a:ext uri="{28A0092B-C50C-407E-A947-70E740481C1C}">
                <a14:useLocalDpi xmlns:a14="http://schemas.microsoft.com/office/drawing/2010/main" val="0"/>
              </a:ext>
            </a:extLst>
          </a:blip>
          <a:srcRect l="7264" b="8023"/>
          <a:stretch/>
        </p:blipFill>
        <p:spPr>
          <a:xfrm>
            <a:off x="242360" y="6387907"/>
            <a:ext cx="3049808" cy="2022869"/>
          </a:xfrm>
          <a:prstGeom prst="rect">
            <a:avLst/>
          </a:prstGeom>
          <a:ln>
            <a:noFill/>
          </a:ln>
          <a:effectLst/>
        </p:spPr>
      </p:pic>
      <p:sp>
        <p:nvSpPr>
          <p:cNvPr id="67" name="テキスト ボックス 66">
            <a:extLst>
              <a:ext uri="{FF2B5EF4-FFF2-40B4-BE49-F238E27FC236}">
                <a16:creationId xmlns:a16="http://schemas.microsoft.com/office/drawing/2014/main" id="{518B875E-22B2-A4D9-52D5-1543334F5495}"/>
              </a:ext>
            </a:extLst>
          </p:cNvPr>
          <p:cNvSpPr txBox="1"/>
          <p:nvPr/>
        </p:nvSpPr>
        <p:spPr>
          <a:xfrm>
            <a:off x="135340" y="8707154"/>
            <a:ext cx="5825952" cy="1118255"/>
          </a:xfrm>
          <a:prstGeom prst="rect">
            <a:avLst/>
          </a:prstGeom>
          <a:noFill/>
          <a:ln>
            <a:noFill/>
          </a:ln>
        </p:spPr>
        <p:txBody>
          <a:bodyPr wrap="square" rtlCol="0">
            <a:spAutoFit/>
          </a:bodyPr>
          <a:lstStyle/>
          <a:p>
            <a:pPr algn="just">
              <a:lnSpc>
                <a:spcPts val="1600"/>
              </a:lnSpc>
            </a:pPr>
            <a:r>
              <a:rPr lang="ja-JP" altLang="en-US" sz="1000" dirty="0"/>
              <a:t>①</a:t>
            </a:r>
            <a:r>
              <a:rPr lang="ja-JP" altLang="en-US" sz="1000" b="1" dirty="0"/>
              <a:t> </a:t>
            </a:r>
            <a:r>
              <a:rPr lang="ja-JP" altLang="ja-JP" sz="1000" kern="0" dirty="0">
                <a:solidFill>
                  <a:srgbClr val="1C1A10"/>
                </a:solidFill>
                <a:effectLst/>
                <a:latin typeface="+mn-ea"/>
                <a:cs typeface="Arial" panose="020B0604020202020204" pitchFamily="34" charset="0"/>
              </a:rPr>
              <a:t>玉ねぎ</a:t>
            </a:r>
            <a:r>
              <a:rPr lang="ja-JP" altLang="en-US" sz="1000" kern="0" dirty="0">
                <a:solidFill>
                  <a:srgbClr val="1C1A10"/>
                </a:solidFill>
                <a:effectLst/>
                <a:latin typeface="+mn-ea"/>
                <a:cs typeface="Arial" panose="020B0604020202020204" pitchFamily="34" charset="0"/>
              </a:rPr>
              <a:t>を</a:t>
            </a:r>
            <a:r>
              <a:rPr lang="ja-JP" altLang="ja-JP" sz="1000" kern="0" dirty="0">
                <a:solidFill>
                  <a:srgbClr val="1C1A10"/>
                </a:solidFill>
                <a:effectLst/>
                <a:latin typeface="+mn-ea"/>
                <a:cs typeface="Arial" panose="020B0604020202020204" pitchFamily="34" charset="0"/>
              </a:rPr>
              <a:t>みじん切りにする</a:t>
            </a:r>
            <a:r>
              <a:rPr lang="ja-JP" altLang="en-US" sz="1000" kern="0" dirty="0">
                <a:solidFill>
                  <a:srgbClr val="1C1A10"/>
                </a:solidFill>
                <a:effectLst/>
                <a:latin typeface="+mn-ea"/>
                <a:cs typeface="Arial" panose="020B0604020202020204" pitchFamily="34" charset="0"/>
              </a:rPr>
              <a:t>。</a:t>
            </a:r>
            <a:endParaRPr lang="en-US" altLang="ja-JP" sz="1000" kern="0" dirty="0">
              <a:solidFill>
                <a:srgbClr val="1C1A10"/>
              </a:solidFill>
              <a:latin typeface="+mn-ea"/>
              <a:cs typeface="Arial" panose="020B0604020202020204" pitchFamily="34" charset="0"/>
            </a:endParaRPr>
          </a:p>
          <a:p>
            <a:pPr algn="just">
              <a:lnSpc>
                <a:spcPts val="1600"/>
              </a:lnSpc>
            </a:pPr>
            <a:r>
              <a:rPr lang="ja-JP" altLang="en-US" sz="1000" kern="0" dirty="0">
                <a:solidFill>
                  <a:srgbClr val="1C1A10"/>
                </a:solidFill>
                <a:latin typeface="+mn-ea"/>
                <a:cs typeface="Arial" panose="020B0604020202020204" pitchFamily="34" charset="0"/>
              </a:rPr>
              <a:t>② </a:t>
            </a:r>
            <a:r>
              <a:rPr lang="ja-JP" altLang="ja-JP" sz="1000" kern="0" dirty="0">
                <a:solidFill>
                  <a:srgbClr val="1C1A10"/>
                </a:solidFill>
                <a:effectLst/>
                <a:latin typeface="+mn-ea"/>
                <a:cs typeface="Arial" panose="020B0604020202020204" pitchFamily="34" charset="0"/>
              </a:rPr>
              <a:t>フライパンにバターを溶かし、</a:t>
            </a:r>
            <a:r>
              <a:rPr lang="ja-JP" altLang="en-US" sz="1000" kern="0" dirty="0">
                <a:solidFill>
                  <a:srgbClr val="1C1A10"/>
                </a:solidFill>
                <a:effectLst/>
                <a:latin typeface="+mn-ea"/>
                <a:cs typeface="Arial" panose="020B0604020202020204" pitchFamily="34" charset="0"/>
              </a:rPr>
              <a:t>合いびき</a:t>
            </a:r>
            <a:r>
              <a:rPr lang="ja-JP" altLang="ja-JP" sz="1000" kern="0" dirty="0">
                <a:solidFill>
                  <a:srgbClr val="1C1A10"/>
                </a:solidFill>
                <a:effectLst/>
                <a:latin typeface="+mn-ea"/>
                <a:cs typeface="Arial" panose="020B0604020202020204" pitchFamily="34" charset="0"/>
              </a:rPr>
              <a:t>肉と玉ねぎを炒める</a:t>
            </a:r>
            <a:r>
              <a:rPr lang="ja-JP" altLang="en-US" sz="1000" kern="0" dirty="0">
                <a:solidFill>
                  <a:srgbClr val="1C1A10"/>
                </a:solidFill>
                <a:effectLst/>
                <a:latin typeface="+mn-ea"/>
                <a:cs typeface="Arial" panose="020B0604020202020204" pitchFamily="34" charset="0"/>
              </a:rPr>
              <a:t>。</a:t>
            </a:r>
            <a:endParaRPr lang="en-US" altLang="ja-JP" sz="1000" kern="100" dirty="0">
              <a:latin typeface="+mn-ea"/>
              <a:cs typeface="Times New Roman" panose="02020603050405020304" pitchFamily="18" charset="0"/>
            </a:endParaRPr>
          </a:p>
          <a:p>
            <a:pPr algn="just">
              <a:lnSpc>
                <a:spcPts val="1600"/>
              </a:lnSpc>
            </a:pPr>
            <a:r>
              <a:rPr lang="ja-JP" altLang="en-US" sz="1000" kern="0" dirty="0">
                <a:solidFill>
                  <a:srgbClr val="1C1A10"/>
                </a:solidFill>
                <a:effectLst/>
                <a:latin typeface="+mn-ea"/>
                <a:cs typeface="Arial" panose="020B0604020202020204" pitchFamily="34" charset="0"/>
              </a:rPr>
              <a:t>③ </a:t>
            </a:r>
            <a:r>
              <a:rPr lang="ja-JP" altLang="ja-JP" sz="1000" kern="0" dirty="0">
                <a:solidFill>
                  <a:srgbClr val="1C1A10"/>
                </a:solidFill>
                <a:effectLst/>
                <a:latin typeface="+mn-ea"/>
                <a:cs typeface="Arial" panose="020B0604020202020204" pitchFamily="34" charset="0"/>
              </a:rPr>
              <a:t>火が通ったら</a:t>
            </a:r>
            <a:r>
              <a:rPr lang="en-US" altLang="ja-JP" sz="1000" kern="0" dirty="0">
                <a:solidFill>
                  <a:srgbClr val="1C1A10"/>
                </a:solidFill>
                <a:effectLst/>
                <a:latin typeface="+mn-ea"/>
                <a:cs typeface="Arial" panose="020B0604020202020204" pitchFamily="34" charset="0"/>
              </a:rPr>
              <a:t>A</a:t>
            </a:r>
            <a:r>
              <a:rPr lang="ja-JP" altLang="en-US" sz="1000" kern="0" dirty="0">
                <a:solidFill>
                  <a:srgbClr val="1C1A10"/>
                </a:solidFill>
                <a:effectLst/>
                <a:latin typeface="+mn-ea"/>
                <a:cs typeface="Arial" panose="020B0604020202020204" pitchFamily="34" charset="0"/>
              </a:rPr>
              <a:t>の調味料</a:t>
            </a:r>
            <a:r>
              <a:rPr lang="ja-JP" altLang="ja-JP" sz="1000" kern="0" dirty="0">
                <a:solidFill>
                  <a:srgbClr val="1C1A10"/>
                </a:solidFill>
                <a:effectLst/>
                <a:latin typeface="+mn-ea"/>
                <a:cs typeface="Arial" panose="020B0604020202020204" pitchFamily="34" charset="0"/>
              </a:rPr>
              <a:t>を加えて少し煮詰め、塩</a:t>
            </a:r>
            <a:r>
              <a:rPr lang="ja-JP" altLang="en-US" sz="1000" kern="0" dirty="0">
                <a:solidFill>
                  <a:srgbClr val="1C1A10"/>
                </a:solidFill>
                <a:effectLst/>
                <a:latin typeface="+mn-ea"/>
                <a:cs typeface="Arial" panose="020B0604020202020204" pitchFamily="34" charset="0"/>
              </a:rPr>
              <a:t>・こしょう</a:t>
            </a:r>
            <a:r>
              <a:rPr lang="ja-JP" altLang="ja-JP" sz="1000" kern="0" dirty="0">
                <a:solidFill>
                  <a:srgbClr val="1C1A10"/>
                </a:solidFill>
                <a:effectLst/>
                <a:latin typeface="+mn-ea"/>
                <a:cs typeface="Arial" panose="020B0604020202020204" pitchFamily="34" charset="0"/>
              </a:rPr>
              <a:t>で味を整える</a:t>
            </a:r>
            <a:r>
              <a:rPr lang="ja-JP" altLang="en-US" sz="1000" kern="0" dirty="0">
                <a:solidFill>
                  <a:srgbClr val="1C1A10"/>
                </a:solidFill>
                <a:effectLst/>
                <a:latin typeface="+mn-ea"/>
                <a:cs typeface="Arial" panose="020B0604020202020204" pitchFamily="34" charset="0"/>
              </a:rPr>
              <a:t>。</a:t>
            </a:r>
            <a:endParaRPr lang="en-US" altLang="ja-JP" sz="1000" kern="100" dirty="0">
              <a:latin typeface="+mn-ea"/>
              <a:cs typeface="Times New Roman" panose="02020603050405020304" pitchFamily="18" charset="0"/>
            </a:endParaRPr>
          </a:p>
          <a:p>
            <a:pPr algn="just">
              <a:lnSpc>
                <a:spcPts val="1600"/>
              </a:lnSpc>
            </a:pPr>
            <a:r>
              <a:rPr lang="ja-JP" altLang="en-US" sz="1000" kern="0" dirty="0">
                <a:solidFill>
                  <a:srgbClr val="1C1A10"/>
                </a:solidFill>
                <a:latin typeface="+mn-ea"/>
                <a:cs typeface="Arial" panose="020B0604020202020204" pitchFamily="34" charset="0"/>
              </a:rPr>
              <a:t>④ </a:t>
            </a:r>
            <a:r>
              <a:rPr lang="ja-JP" altLang="ja-JP" sz="1000" kern="0" dirty="0">
                <a:solidFill>
                  <a:srgbClr val="1C1A10"/>
                </a:solidFill>
                <a:effectLst/>
                <a:latin typeface="+mn-ea"/>
                <a:cs typeface="Arial" panose="020B0604020202020204" pitchFamily="34" charset="0"/>
              </a:rPr>
              <a:t>餅はさっと水にくぐらせて耐熱皿に並べ、やわら</a:t>
            </a:r>
            <a:r>
              <a:rPr lang="ja-JP" altLang="en-US" sz="1000" kern="0" dirty="0">
                <a:solidFill>
                  <a:srgbClr val="1C1A10"/>
                </a:solidFill>
                <a:effectLst/>
                <a:latin typeface="+mn-ea"/>
                <a:cs typeface="Arial" panose="020B0604020202020204" pitchFamily="34" charset="0"/>
              </a:rPr>
              <a:t>か</a:t>
            </a:r>
            <a:r>
              <a:rPr lang="ja-JP" altLang="ja-JP" sz="1000" kern="0" dirty="0">
                <a:solidFill>
                  <a:srgbClr val="1C1A10"/>
                </a:solidFill>
                <a:effectLst/>
                <a:latin typeface="+mn-ea"/>
                <a:cs typeface="Arial" panose="020B0604020202020204" pitchFamily="34" charset="0"/>
              </a:rPr>
              <a:t>くなるまでレンジにかける</a:t>
            </a:r>
            <a:r>
              <a:rPr lang="ja-JP" altLang="en-US" sz="1000" kern="0" dirty="0">
                <a:solidFill>
                  <a:srgbClr val="1C1A10"/>
                </a:solidFill>
                <a:effectLst/>
                <a:latin typeface="+mn-ea"/>
                <a:cs typeface="Arial" panose="020B0604020202020204" pitchFamily="34" charset="0"/>
              </a:rPr>
              <a:t>。</a:t>
            </a:r>
            <a:r>
              <a:rPr lang="ja-JP" altLang="ja-JP" sz="1000" kern="0" dirty="0">
                <a:solidFill>
                  <a:srgbClr val="1C1A10"/>
                </a:solidFill>
                <a:effectLst/>
                <a:latin typeface="+mn-ea"/>
                <a:cs typeface="Arial" panose="020B0604020202020204" pitchFamily="34" charset="0"/>
              </a:rPr>
              <a:t>（</a:t>
            </a:r>
            <a:r>
              <a:rPr lang="en-US" altLang="ja-JP" sz="1000" kern="0" dirty="0">
                <a:solidFill>
                  <a:srgbClr val="1C1A10"/>
                </a:solidFill>
                <a:effectLst/>
                <a:latin typeface="+mn-ea"/>
                <a:cs typeface="Arial" panose="020B0604020202020204" pitchFamily="34" charset="0"/>
              </a:rPr>
              <a:t>600W</a:t>
            </a:r>
            <a:r>
              <a:rPr lang="ja-JP" altLang="en-US" sz="1000" kern="0" dirty="0">
                <a:solidFill>
                  <a:srgbClr val="1C1A10"/>
                </a:solidFill>
                <a:effectLst/>
                <a:latin typeface="+mn-ea"/>
                <a:cs typeface="Arial" panose="020B0604020202020204" pitchFamily="34" charset="0"/>
              </a:rPr>
              <a:t> </a:t>
            </a:r>
            <a:r>
              <a:rPr lang="en-US" altLang="ja-JP" sz="1000" kern="0" dirty="0">
                <a:solidFill>
                  <a:srgbClr val="1C1A10"/>
                </a:solidFill>
                <a:latin typeface="+mn-ea"/>
                <a:cs typeface="Times New Roman" panose="02020603050405020304" pitchFamily="18" charset="0"/>
              </a:rPr>
              <a:t>1</a:t>
            </a:r>
            <a:r>
              <a:rPr lang="ja-JP" altLang="en-US" sz="1000" kern="0" dirty="0">
                <a:solidFill>
                  <a:srgbClr val="1C1A10"/>
                </a:solidFill>
                <a:latin typeface="+mn-ea"/>
                <a:cs typeface="Times New Roman" panose="02020603050405020304" pitchFamily="18" charset="0"/>
              </a:rPr>
              <a:t>分</a:t>
            </a:r>
            <a:r>
              <a:rPr lang="ja-JP" altLang="ja-JP" sz="1000" kern="0" dirty="0">
                <a:solidFill>
                  <a:srgbClr val="1C1A10"/>
                </a:solidFill>
                <a:effectLst/>
                <a:latin typeface="+mn-ea"/>
                <a:cs typeface="Arial" panose="020B0604020202020204" pitchFamily="34" charset="0"/>
              </a:rPr>
              <a:t>）</a:t>
            </a:r>
            <a:endParaRPr lang="en-US" altLang="ja-JP" sz="1000" kern="100" dirty="0">
              <a:latin typeface="+mn-ea"/>
              <a:cs typeface="Times New Roman" panose="02020603050405020304" pitchFamily="18" charset="0"/>
            </a:endParaRPr>
          </a:p>
          <a:p>
            <a:pPr algn="just">
              <a:lnSpc>
                <a:spcPts val="1600"/>
              </a:lnSpc>
            </a:pPr>
            <a:r>
              <a:rPr lang="ja-JP" altLang="en-US" sz="1000" kern="0" dirty="0">
                <a:solidFill>
                  <a:srgbClr val="1C1A10"/>
                </a:solidFill>
                <a:effectLst/>
                <a:latin typeface="+mn-ea"/>
                <a:cs typeface="Arial" panose="020B0604020202020204" pitchFamily="34" charset="0"/>
              </a:rPr>
              <a:t>⑤ </a:t>
            </a:r>
            <a:r>
              <a:rPr lang="ja-JP" altLang="ja-JP" sz="1000" kern="0" dirty="0">
                <a:solidFill>
                  <a:srgbClr val="1C1A10"/>
                </a:solidFill>
                <a:effectLst/>
                <a:latin typeface="+mn-ea"/>
                <a:cs typeface="Arial" panose="020B0604020202020204" pitchFamily="34" charset="0"/>
              </a:rPr>
              <a:t>餅に</a:t>
            </a:r>
            <a:r>
              <a:rPr lang="ja-JP" altLang="en-US" sz="1000" kern="0" dirty="0">
                <a:solidFill>
                  <a:srgbClr val="1C1A10"/>
                </a:solidFill>
                <a:effectLst/>
                <a:latin typeface="+mn-ea"/>
                <a:cs typeface="Arial" panose="020B0604020202020204" pitchFamily="34" charset="0"/>
              </a:rPr>
              <a:t>③</a:t>
            </a:r>
            <a:r>
              <a:rPr lang="ja-JP" altLang="ja-JP" sz="1000" kern="0" dirty="0">
                <a:solidFill>
                  <a:srgbClr val="1C1A10"/>
                </a:solidFill>
                <a:effectLst/>
                <a:latin typeface="+mn-ea"/>
                <a:cs typeface="Arial" panose="020B0604020202020204" pitchFamily="34" charset="0"/>
              </a:rPr>
              <a:t>を絡め、チーズをのせてオーブントースターで焼き色が付くまで</a:t>
            </a:r>
            <a:r>
              <a:rPr lang="en-US" altLang="ja-JP" sz="1000" kern="0" dirty="0">
                <a:solidFill>
                  <a:srgbClr val="1C1A10"/>
                </a:solidFill>
                <a:effectLst/>
                <a:latin typeface="+mn-ea"/>
                <a:cs typeface="Times New Roman" panose="02020603050405020304" pitchFamily="18" charset="0"/>
              </a:rPr>
              <a:t>10</a:t>
            </a:r>
            <a:r>
              <a:rPr lang="ja-JP" altLang="ja-JP" sz="1000" kern="0" dirty="0">
                <a:solidFill>
                  <a:srgbClr val="1C1A10"/>
                </a:solidFill>
                <a:effectLst/>
                <a:latin typeface="+mn-ea"/>
                <a:cs typeface="Arial" panose="020B0604020202020204" pitchFamily="34" charset="0"/>
              </a:rPr>
              <a:t>分</a:t>
            </a:r>
            <a:r>
              <a:rPr lang="ja-JP" altLang="en-US" sz="1000" kern="0" dirty="0">
                <a:solidFill>
                  <a:srgbClr val="1C1A10"/>
                </a:solidFill>
                <a:effectLst/>
                <a:latin typeface="+mn-ea"/>
                <a:cs typeface="Arial" panose="020B0604020202020204" pitchFamily="34" charset="0"/>
              </a:rPr>
              <a:t>程度</a:t>
            </a:r>
            <a:r>
              <a:rPr lang="ja-JP" altLang="ja-JP" sz="1000" kern="0" dirty="0">
                <a:solidFill>
                  <a:srgbClr val="1C1A10"/>
                </a:solidFill>
                <a:effectLst/>
                <a:latin typeface="+mn-ea"/>
                <a:cs typeface="Arial" panose="020B0604020202020204" pitchFamily="34" charset="0"/>
              </a:rPr>
              <a:t>焼く</a:t>
            </a:r>
            <a:r>
              <a:rPr lang="ja-JP" altLang="en-US" sz="1000" kern="0" dirty="0">
                <a:solidFill>
                  <a:srgbClr val="1C1A10"/>
                </a:solidFill>
                <a:latin typeface="+mn-ea"/>
                <a:cs typeface="Arial" panose="020B0604020202020204" pitchFamily="34" charset="0"/>
              </a:rPr>
              <a:t>。</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nvGrpSpPr>
          <p:cNvPr id="13" name="グループ化 12"/>
          <p:cNvGrpSpPr/>
          <p:nvPr/>
        </p:nvGrpSpPr>
        <p:grpSpPr>
          <a:xfrm>
            <a:off x="71974" y="5739940"/>
            <a:ext cx="6720224" cy="280924"/>
            <a:chOff x="56734" y="5582362"/>
            <a:chExt cx="6720224" cy="280924"/>
          </a:xfrm>
        </p:grpSpPr>
        <p:grpSp>
          <p:nvGrpSpPr>
            <p:cNvPr id="70" name="グループ化 69"/>
            <p:cNvGrpSpPr/>
            <p:nvPr/>
          </p:nvGrpSpPr>
          <p:grpSpPr>
            <a:xfrm>
              <a:off x="56734" y="5582362"/>
              <a:ext cx="3686198" cy="280924"/>
              <a:chOff x="94834" y="2539971"/>
              <a:chExt cx="6609177" cy="503684"/>
            </a:xfrm>
          </p:grpSpPr>
          <p:pic>
            <p:nvPicPr>
              <p:cNvPr id="71" name="図 70">
                <a:extLst>
                  <a:ext uri="{FF2B5EF4-FFF2-40B4-BE49-F238E27FC236}">
                    <a16:creationId xmlns:a16="http://schemas.microsoft.com/office/drawing/2014/main" id="{E8BB1403-F830-C14F-E4BE-B2FE63FA41F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74331" b="-7023"/>
              <a:stretch/>
            </p:blipFill>
            <p:spPr>
              <a:xfrm>
                <a:off x="1710820" y="2651983"/>
                <a:ext cx="347182" cy="318569"/>
              </a:xfrm>
              <a:prstGeom prst="rect">
                <a:avLst/>
              </a:prstGeom>
            </p:spPr>
          </p:pic>
          <p:pic>
            <p:nvPicPr>
              <p:cNvPr id="72" name="図 71">
                <a:extLst>
                  <a:ext uri="{FF2B5EF4-FFF2-40B4-BE49-F238E27FC236}">
                    <a16:creationId xmlns:a16="http://schemas.microsoft.com/office/drawing/2014/main" id="{6B0758FE-2A2C-9603-9A8B-81D97FDD4F1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834" y="2682231"/>
                <a:ext cx="1530407" cy="264982"/>
              </a:xfrm>
              <a:prstGeom prst="rect">
                <a:avLst/>
              </a:prstGeom>
            </p:spPr>
          </p:pic>
          <p:pic>
            <p:nvPicPr>
              <p:cNvPr id="73" name="図 72">
                <a:extLst>
                  <a:ext uri="{FF2B5EF4-FFF2-40B4-BE49-F238E27FC236}">
                    <a16:creationId xmlns:a16="http://schemas.microsoft.com/office/drawing/2014/main" id="{614AE95E-45A9-C212-E7D8-556AD998200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18108" b="-7439"/>
              <a:stretch/>
            </p:blipFill>
            <p:spPr>
              <a:xfrm>
                <a:off x="5167866" y="2666586"/>
                <a:ext cx="1240554" cy="343314"/>
              </a:xfrm>
              <a:prstGeom prst="rect">
                <a:avLst/>
              </a:prstGeom>
            </p:spPr>
          </p:pic>
          <p:pic>
            <p:nvPicPr>
              <p:cNvPr id="74" name="図 73">
                <a:extLst>
                  <a:ext uri="{FF2B5EF4-FFF2-40B4-BE49-F238E27FC236}">
                    <a16:creationId xmlns:a16="http://schemas.microsoft.com/office/drawing/2014/main" id="{91E9EB82-9EBA-58D9-D5BB-0012F84D6E5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78492" t="9603" r="-1" b="-1"/>
              <a:stretch/>
            </p:blipFill>
            <p:spPr>
              <a:xfrm>
                <a:off x="4772025" y="2621279"/>
                <a:ext cx="240994" cy="422375"/>
              </a:xfrm>
              <a:prstGeom prst="rect">
                <a:avLst/>
              </a:prstGeom>
            </p:spPr>
          </p:pic>
          <p:pic>
            <p:nvPicPr>
              <p:cNvPr id="75" name="図 74">
                <a:extLst>
                  <a:ext uri="{FF2B5EF4-FFF2-40B4-BE49-F238E27FC236}">
                    <a16:creationId xmlns:a16="http://schemas.microsoft.com/office/drawing/2014/main" id="{91E9EB82-9EBA-58D9-D5BB-0012F84D6E5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35740" r="75793"/>
              <a:stretch/>
            </p:blipFill>
            <p:spPr>
              <a:xfrm>
                <a:off x="3461847" y="2604712"/>
                <a:ext cx="355995" cy="394076"/>
              </a:xfrm>
              <a:prstGeom prst="rect">
                <a:avLst/>
              </a:prstGeom>
            </p:spPr>
          </p:pic>
          <p:pic>
            <p:nvPicPr>
              <p:cNvPr id="76" name="図 75">
                <a:extLst>
                  <a:ext uri="{FF2B5EF4-FFF2-40B4-BE49-F238E27FC236}">
                    <a16:creationId xmlns:a16="http://schemas.microsoft.com/office/drawing/2014/main" id="{91E9EB82-9EBA-58D9-D5BB-0012F84D6E5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48819" t="33111" r="21938"/>
              <a:stretch/>
            </p:blipFill>
            <p:spPr>
              <a:xfrm>
                <a:off x="4181666" y="2628900"/>
                <a:ext cx="434823" cy="414755"/>
              </a:xfrm>
              <a:prstGeom prst="rect">
                <a:avLst/>
              </a:prstGeom>
            </p:spPr>
          </p:pic>
          <p:pic>
            <p:nvPicPr>
              <p:cNvPr id="77" name="図 76">
                <a:extLst>
                  <a:ext uri="{FF2B5EF4-FFF2-40B4-BE49-F238E27FC236}">
                    <a16:creationId xmlns:a16="http://schemas.microsoft.com/office/drawing/2014/main" id="{91E9EB82-9EBA-58D9-D5BB-0012F84D6E5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6087" r="51059"/>
              <a:stretch/>
            </p:blipFill>
            <p:spPr>
              <a:xfrm>
                <a:off x="3861791" y="2539971"/>
                <a:ext cx="256065" cy="467246"/>
              </a:xfrm>
              <a:prstGeom prst="rect">
                <a:avLst/>
              </a:prstGeom>
            </p:spPr>
          </p:pic>
          <p:pic>
            <p:nvPicPr>
              <p:cNvPr id="78" name="図 77">
                <a:extLst>
                  <a:ext uri="{FF2B5EF4-FFF2-40B4-BE49-F238E27FC236}">
                    <a16:creationId xmlns:a16="http://schemas.microsoft.com/office/drawing/2014/main" id="{E8BB1403-F830-C14F-E4BE-B2FE63FA41F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3206" t="-4198"/>
              <a:stretch/>
            </p:blipFill>
            <p:spPr>
              <a:xfrm>
                <a:off x="3041810" y="2697055"/>
                <a:ext cx="362404" cy="310162"/>
              </a:xfrm>
              <a:prstGeom prst="rect">
                <a:avLst/>
              </a:prstGeom>
            </p:spPr>
          </p:pic>
          <p:pic>
            <p:nvPicPr>
              <p:cNvPr id="79" name="図 78">
                <a:extLst>
                  <a:ext uri="{FF2B5EF4-FFF2-40B4-BE49-F238E27FC236}">
                    <a16:creationId xmlns:a16="http://schemas.microsoft.com/office/drawing/2014/main" id="{E8BB1403-F830-C14F-E4BE-B2FE63FA41F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6022" t="6823" r="26513" b="6139"/>
              <a:stretch/>
            </p:blipFill>
            <p:spPr>
              <a:xfrm>
                <a:off x="2696295" y="2710214"/>
                <a:ext cx="265309" cy="290984"/>
              </a:xfrm>
              <a:prstGeom prst="rect">
                <a:avLst/>
              </a:prstGeom>
            </p:spPr>
          </p:pic>
          <p:pic>
            <p:nvPicPr>
              <p:cNvPr id="80" name="図 79">
                <a:extLst>
                  <a:ext uri="{FF2B5EF4-FFF2-40B4-BE49-F238E27FC236}">
                    <a16:creationId xmlns:a16="http://schemas.microsoft.com/office/drawing/2014/main" id="{E8BB1403-F830-C14F-E4BE-B2FE63FA41F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6559" r="43864"/>
              <a:stretch/>
            </p:blipFill>
            <p:spPr>
              <a:xfrm>
                <a:off x="2163513" y="2673511"/>
                <a:ext cx="448458" cy="333685"/>
              </a:xfrm>
              <a:prstGeom prst="rect">
                <a:avLst/>
              </a:prstGeom>
            </p:spPr>
          </p:pic>
          <p:pic>
            <p:nvPicPr>
              <p:cNvPr id="81" name="図 80">
                <a:extLst>
                  <a:ext uri="{FF2B5EF4-FFF2-40B4-BE49-F238E27FC236}">
                    <a16:creationId xmlns:a16="http://schemas.microsoft.com/office/drawing/2014/main" id="{614AE95E-45A9-C212-E7D8-556AD998200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81826" t="7008"/>
              <a:stretch/>
            </p:blipFill>
            <p:spPr>
              <a:xfrm>
                <a:off x="6442433" y="2697055"/>
                <a:ext cx="261578" cy="282327"/>
              </a:xfrm>
              <a:prstGeom prst="rect">
                <a:avLst/>
              </a:prstGeom>
            </p:spPr>
          </p:pic>
        </p:grpSp>
        <p:grpSp>
          <p:nvGrpSpPr>
            <p:cNvPr id="82" name="グループ化 81"/>
            <p:cNvGrpSpPr/>
            <p:nvPr/>
          </p:nvGrpSpPr>
          <p:grpSpPr>
            <a:xfrm>
              <a:off x="3816497" y="5582362"/>
              <a:ext cx="2960461" cy="280924"/>
              <a:chOff x="94834" y="2539971"/>
              <a:chExt cx="5307965" cy="503684"/>
            </a:xfrm>
          </p:grpSpPr>
          <p:pic>
            <p:nvPicPr>
              <p:cNvPr id="83" name="図 82">
                <a:extLst>
                  <a:ext uri="{FF2B5EF4-FFF2-40B4-BE49-F238E27FC236}">
                    <a16:creationId xmlns:a16="http://schemas.microsoft.com/office/drawing/2014/main" id="{E8BB1403-F830-C14F-E4BE-B2FE63FA41F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74331" b="-7023"/>
              <a:stretch/>
            </p:blipFill>
            <p:spPr>
              <a:xfrm>
                <a:off x="1710820" y="2651983"/>
                <a:ext cx="347182" cy="318569"/>
              </a:xfrm>
              <a:prstGeom prst="rect">
                <a:avLst/>
              </a:prstGeom>
            </p:spPr>
          </p:pic>
          <p:pic>
            <p:nvPicPr>
              <p:cNvPr id="84" name="図 83">
                <a:extLst>
                  <a:ext uri="{FF2B5EF4-FFF2-40B4-BE49-F238E27FC236}">
                    <a16:creationId xmlns:a16="http://schemas.microsoft.com/office/drawing/2014/main" id="{6B0758FE-2A2C-9603-9A8B-81D97FDD4F1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834" y="2682231"/>
                <a:ext cx="1530407" cy="264982"/>
              </a:xfrm>
              <a:prstGeom prst="rect">
                <a:avLst/>
              </a:prstGeom>
            </p:spPr>
          </p:pic>
          <p:pic>
            <p:nvPicPr>
              <p:cNvPr id="86" name="図 85">
                <a:extLst>
                  <a:ext uri="{FF2B5EF4-FFF2-40B4-BE49-F238E27FC236}">
                    <a16:creationId xmlns:a16="http://schemas.microsoft.com/office/drawing/2014/main" id="{91E9EB82-9EBA-58D9-D5BB-0012F84D6E5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78492" t="9603" r="-1" b="-1"/>
              <a:stretch/>
            </p:blipFill>
            <p:spPr>
              <a:xfrm>
                <a:off x="4772025" y="2621279"/>
                <a:ext cx="240994" cy="422375"/>
              </a:xfrm>
              <a:prstGeom prst="rect">
                <a:avLst/>
              </a:prstGeom>
            </p:spPr>
          </p:pic>
          <p:pic>
            <p:nvPicPr>
              <p:cNvPr id="87" name="図 86">
                <a:extLst>
                  <a:ext uri="{FF2B5EF4-FFF2-40B4-BE49-F238E27FC236}">
                    <a16:creationId xmlns:a16="http://schemas.microsoft.com/office/drawing/2014/main" id="{91E9EB82-9EBA-58D9-D5BB-0012F84D6E5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35740" r="75793"/>
              <a:stretch/>
            </p:blipFill>
            <p:spPr>
              <a:xfrm>
                <a:off x="3461847" y="2604712"/>
                <a:ext cx="355995" cy="394076"/>
              </a:xfrm>
              <a:prstGeom prst="rect">
                <a:avLst/>
              </a:prstGeom>
            </p:spPr>
          </p:pic>
          <p:pic>
            <p:nvPicPr>
              <p:cNvPr id="88" name="図 87">
                <a:extLst>
                  <a:ext uri="{FF2B5EF4-FFF2-40B4-BE49-F238E27FC236}">
                    <a16:creationId xmlns:a16="http://schemas.microsoft.com/office/drawing/2014/main" id="{91E9EB82-9EBA-58D9-D5BB-0012F84D6E5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48819" t="33111" r="21938"/>
              <a:stretch/>
            </p:blipFill>
            <p:spPr>
              <a:xfrm>
                <a:off x="4181666" y="2628900"/>
                <a:ext cx="434823" cy="414755"/>
              </a:xfrm>
              <a:prstGeom prst="rect">
                <a:avLst/>
              </a:prstGeom>
            </p:spPr>
          </p:pic>
          <p:pic>
            <p:nvPicPr>
              <p:cNvPr id="89" name="図 88">
                <a:extLst>
                  <a:ext uri="{FF2B5EF4-FFF2-40B4-BE49-F238E27FC236}">
                    <a16:creationId xmlns:a16="http://schemas.microsoft.com/office/drawing/2014/main" id="{91E9EB82-9EBA-58D9-D5BB-0012F84D6E5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6087" r="51059"/>
              <a:stretch/>
            </p:blipFill>
            <p:spPr>
              <a:xfrm>
                <a:off x="3861791" y="2539971"/>
                <a:ext cx="256065" cy="467246"/>
              </a:xfrm>
              <a:prstGeom prst="rect">
                <a:avLst/>
              </a:prstGeom>
            </p:spPr>
          </p:pic>
          <p:pic>
            <p:nvPicPr>
              <p:cNvPr id="90" name="図 89">
                <a:extLst>
                  <a:ext uri="{FF2B5EF4-FFF2-40B4-BE49-F238E27FC236}">
                    <a16:creationId xmlns:a16="http://schemas.microsoft.com/office/drawing/2014/main" id="{E8BB1403-F830-C14F-E4BE-B2FE63FA41F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3206" t="-4198"/>
              <a:stretch/>
            </p:blipFill>
            <p:spPr>
              <a:xfrm>
                <a:off x="3041810" y="2697055"/>
                <a:ext cx="362404" cy="310162"/>
              </a:xfrm>
              <a:prstGeom prst="rect">
                <a:avLst/>
              </a:prstGeom>
            </p:spPr>
          </p:pic>
          <p:pic>
            <p:nvPicPr>
              <p:cNvPr id="91" name="図 90">
                <a:extLst>
                  <a:ext uri="{FF2B5EF4-FFF2-40B4-BE49-F238E27FC236}">
                    <a16:creationId xmlns:a16="http://schemas.microsoft.com/office/drawing/2014/main" id="{E8BB1403-F830-C14F-E4BE-B2FE63FA41F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6022" t="6823" r="26513" b="6139"/>
              <a:stretch/>
            </p:blipFill>
            <p:spPr>
              <a:xfrm>
                <a:off x="2696295" y="2710214"/>
                <a:ext cx="265309" cy="290984"/>
              </a:xfrm>
              <a:prstGeom prst="rect">
                <a:avLst/>
              </a:prstGeom>
            </p:spPr>
          </p:pic>
          <p:pic>
            <p:nvPicPr>
              <p:cNvPr id="92" name="図 91">
                <a:extLst>
                  <a:ext uri="{FF2B5EF4-FFF2-40B4-BE49-F238E27FC236}">
                    <a16:creationId xmlns:a16="http://schemas.microsoft.com/office/drawing/2014/main" id="{E8BB1403-F830-C14F-E4BE-B2FE63FA41F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6559" r="43864"/>
              <a:stretch/>
            </p:blipFill>
            <p:spPr>
              <a:xfrm>
                <a:off x="2163513" y="2673511"/>
                <a:ext cx="448458" cy="333685"/>
              </a:xfrm>
              <a:prstGeom prst="rect">
                <a:avLst/>
              </a:prstGeom>
            </p:spPr>
          </p:pic>
          <p:pic>
            <p:nvPicPr>
              <p:cNvPr id="93" name="図 92">
                <a:extLst>
                  <a:ext uri="{FF2B5EF4-FFF2-40B4-BE49-F238E27FC236}">
                    <a16:creationId xmlns:a16="http://schemas.microsoft.com/office/drawing/2014/main" id="{614AE95E-45A9-C212-E7D8-556AD998200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81826" t="7008"/>
              <a:stretch/>
            </p:blipFill>
            <p:spPr>
              <a:xfrm>
                <a:off x="5141222" y="2697055"/>
                <a:ext cx="261577" cy="282328"/>
              </a:xfrm>
              <a:prstGeom prst="rect">
                <a:avLst/>
              </a:prstGeom>
            </p:spPr>
          </p:pic>
        </p:grpSp>
      </p:grpSp>
      <p:pic>
        <p:nvPicPr>
          <p:cNvPr id="94" name="図 93"/>
          <p:cNvPicPr/>
          <p:nvPr/>
        </p:nvPicPr>
        <p:blipFill>
          <a:blip r:embed="rId12">
            <a:extLst>
              <a:ext uri="{28A0092B-C50C-407E-A947-70E740481C1C}">
                <a14:useLocalDpi xmlns:a14="http://schemas.microsoft.com/office/drawing/2010/main" val="0"/>
              </a:ext>
            </a:extLst>
          </a:blip>
          <a:stretch>
            <a:fillRect/>
          </a:stretch>
        </p:blipFill>
        <p:spPr>
          <a:xfrm>
            <a:off x="26850" y="6094696"/>
            <a:ext cx="994410" cy="769620"/>
          </a:xfrm>
          <a:prstGeom prst="rect">
            <a:avLst/>
          </a:prstGeom>
        </p:spPr>
      </p:pic>
      <p:sp>
        <p:nvSpPr>
          <p:cNvPr id="3" name="正方形/長方形 2"/>
          <p:cNvSpPr/>
          <p:nvPr/>
        </p:nvSpPr>
        <p:spPr>
          <a:xfrm>
            <a:off x="104300" y="8497024"/>
            <a:ext cx="954107" cy="276999"/>
          </a:xfrm>
          <a:prstGeom prst="rect">
            <a:avLst/>
          </a:prstGeom>
        </p:spPr>
        <p:txBody>
          <a:bodyPr wrap="none">
            <a:spAutoFit/>
          </a:bodyPr>
          <a:lstStyle/>
          <a:p>
            <a:r>
              <a:rPr lang="ja-JP" altLang="en-US" sz="1200" b="1" dirty="0"/>
              <a:t>＜作り方＞</a:t>
            </a:r>
            <a:endParaRPr lang="en-US" altLang="ja-JP" sz="1200" b="1" dirty="0"/>
          </a:p>
        </p:txBody>
      </p:sp>
      <p:sp>
        <p:nvSpPr>
          <p:cNvPr id="57" name="正方形/長方形 56"/>
          <p:cNvSpPr/>
          <p:nvPr/>
        </p:nvSpPr>
        <p:spPr>
          <a:xfrm>
            <a:off x="5893385" y="9520005"/>
            <a:ext cx="825867" cy="243978"/>
          </a:xfrm>
          <a:prstGeom prst="rect">
            <a:avLst/>
          </a:prstGeom>
        </p:spPr>
        <p:txBody>
          <a:bodyPr wrap="none">
            <a:spAutoFit/>
          </a:bodyPr>
          <a:lstStyle/>
          <a:p>
            <a:pPr>
              <a:lnSpc>
                <a:spcPts val="1300"/>
              </a:lnSpc>
            </a:pPr>
            <a:r>
              <a:rPr lang="ja-JP" altLang="en-US" sz="1000" kern="0" dirty="0">
                <a:latin typeface="Century" panose="02040604050505020304" pitchFamily="18" charset="0"/>
                <a:ea typeface="HG丸ｺﾞｼｯｸM-PRO" panose="020F0600000000000000" pitchFamily="50" charset="-128"/>
                <a:cs typeface="ＭＳ ゴシック" panose="020B0609070205080204" pitchFamily="49" charset="-128"/>
              </a:rPr>
              <a:t>栄養管理科</a:t>
            </a:r>
            <a:endParaRPr lang="ja-JP" altLang="ja-JP" sz="1200" kern="100" dirty="0">
              <a:latin typeface="Century" panose="02040604050505020304" pitchFamily="18" charset="0"/>
              <a:ea typeface="ＭＳ 明朝" panose="02020609040205080304" pitchFamily="17" charset="-128"/>
              <a:cs typeface="Times New Roman" panose="02020603050405020304" pitchFamily="18" charset="0"/>
            </a:endParaRPr>
          </a:p>
        </p:txBody>
      </p:sp>
      <p:grpSp>
        <p:nvGrpSpPr>
          <p:cNvPr id="10" name="グループ化 9"/>
          <p:cNvGrpSpPr/>
          <p:nvPr/>
        </p:nvGrpSpPr>
        <p:grpSpPr>
          <a:xfrm rot="224993">
            <a:off x="4517291" y="7016624"/>
            <a:ext cx="2248568" cy="2126494"/>
            <a:chOff x="4470683" y="5483981"/>
            <a:chExt cx="2248568" cy="2126494"/>
          </a:xfrm>
        </p:grpSpPr>
        <p:pic>
          <p:nvPicPr>
            <p:cNvPr id="62" name="Picture 2" descr="Z:\新しいフォルダー (3)\5b8f290e598db55700d2e410a9283930[1].png"/>
            <p:cNvPicPr/>
            <p:nvPr/>
          </p:nvPicPr>
          <p:blipFill>
            <a:blip r:embed="rId13" cstate="print">
              <a:extLst>
                <a:ext uri="{28A0092B-C50C-407E-A947-70E740481C1C}">
                  <a14:useLocalDpi xmlns:a14="http://schemas.microsoft.com/office/drawing/2010/main" val="0"/>
                </a:ext>
              </a:extLst>
            </a:blip>
            <a:srcRect b="8565"/>
            <a:stretch>
              <a:fillRect/>
            </a:stretch>
          </p:blipFill>
          <p:spPr bwMode="auto">
            <a:xfrm>
              <a:off x="4470683" y="5483981"/>
              <a:ext cx="2248568" cy="2126494"/>
            </a:xfrm>
            <a:prstGeom prst="rect">
              <a:avLst/>
            </a:prstGeom>
            <a:noFill/>
          </p:spPr>
        </p:pic>
        <p:sp>
          <p:nvSpPr>
            <p:cNvPr id="65" name="テキスト ボックス 64">
              <a:extLst>
                <a:ext uri="{FF2B5EF4-FFF2-40B4-BE49-F238E27FC236}">
                  <a16:creationId xmlns:a16="http://schemas.microsoft.com/office/drawing/2014/main" id="{578D77A8-F1E2-6A5D-7C82-3DE605DEB784}"/>
                </a:ext>
              </a:extLst>
            </p:cNvPr>
            <p:cNvSpPr txBox="1"/>
            <p:nvPr/>
          </p:nvSpPr>
          <p:spPr>
            <a:xfrm>
              <a:off x="4609747" y="6099200"/>
              <a:ext cx="1970440" cy="1477328"/>
            </a:xfrm>
            <a:prstGeom prst="rect">
              <a:avLst/>
            </a:prstGeom>
            <a:noFill/>
            <a:ln>
              <a:noFill/>
            </a:ln>
          </p:spPr>
          <p:txBody>
            <a:bodyPr wrap="square" rtlCol="0">
              <a:spAutoFit/>
            </a:bodyPr>
            <a:lstStyle/>
            <a:p>
              <a:r>
                <a:rPr lang="ja-JP" altLang="ja-JP" sz="1000" kern="0" dirty="0">
                  <a:solidFill>
                    <a:srgbClr val="1C1A10"/>
                  </a:solidFill>
                  <a:effectLst/>
                  <a:latin typeface="+mn-ea"/>
                  <a:cs typeface="Arial" panose="020B0604020202020204" pitchFamily="34" charset="0"/>
                </a:rPr>
                <a:t>餅</a:t>
              </a:r>
              <a:r>
                <a:rPr lang="ja-JP" altLang="en-US" sz="1000" kern="0" dirty="0">
                  <a:solidFill>
                    <a:srgbClr val="1C1A10"/>
                  </a:solidFill>
                  <a:effectLst/>
                  <a:latin typeface="+mn-ea"/>
                  <a:cs typeface="Arial" panose="020B0604020202020204" pitchFamily="34" charset="0"/>
                </a:rPr>
                <a:t>　　　　　　  　　</a:t>
              </a:r>
              <a:r>
                <a:rPr lang="ja-JP" altLang="ja-JP" sz="1000" kern="0" dirty="0">
                  <a:solidFill>
                    <a:srgbClr val="1C1A10"/>
                  </a:solidFill>
                  <a:effectLst/>
                  <a:latin typeface="+mn-ea"/>
                  <a:cs typeface="Arial" panose="020B0604020202020204" pitchFamily="34" charset="0"/>
                </a:rPr>
                <a:t>４個</a:t>
              </a:r>
              <a:endParaRPr lang="ja-JP" altLang="ja-JP" sz="1000" kern="100" dirty="0">
                <a:effectLst/>
                <a:latin typeface="+mn-ea"/>
                <a:cs typeface="Times New Roman" panose="02020603050405020304" pitchFamily="18" charset="0"/>
              </a:endParaRPr>
            </a:p>
            <a:p>
              <a:pPr algn="l"/>
              <a:r>
                <a:rPr lang="ja-JP" altLang="ja-JP" sz="1000" kern="0" dirty="0">
                  <a:solidFill>
                    <a:srgbClr val="1C1A10"/>
                  </a:solidFill>
                  <a:effectLst/>
                  <a:latin typeface="+mn-ea"/>
                  <a:cs typeface="Arial" panose="020B0604020202020204" pitchFamily="34" charset="0"/>
                </a:rPr>
                <a:t>合いびき肉</a:t>
              </a:r>
              <a:r>
                <a:rPr lang="ja-JP" altLang="en-US" sz="1000" kern="0" dirty="0">
                  <a:solidFill>
                    <a:srgbClr val="1C1A10"/>
                  </a:solidFill>
                  <a:effectLst/>
                  <a:latin typeface="+mn-ea"/>
                  <a:cs typeface="Arial" panose="020B0604020202020204" pitchFamily="34" charset="0"/>
                </a:rPr>
                <a:t>　　　  　</a:t>
              </a:r>
              <a:r>
                <a:rPr lang="en-US" altLang="ja-JP" sz="1000" kern="0" dirty="0">
                  <a:solidFill>
                    <a:srgbClr val="1C1A10"/>
                  </a:solidFill>
                  <a:effectLst/>
                  <a:latin typeface="+mn-ea"/>
                  <a:cs typeface="Times New Roman" panose="02020603050405020304" pitchFamily="18" charset="0"/>
                </a:rPr>
                <a:t>100g</a:t>
              </a:r>
              <a:endParaRPr lang="ja-JP" altLang="ja-JP" sz="1000" kern="100" dirty="0">
                <a:effectLst/>
                <a:latin typeface="+mn-ea"/>
                <a:cs typeface="Times New Roman" panose="02020603050405020304" pitchFamily="18" charset="0"/>
              </a:endParaRPr>
            </a:p>
            <a:p>
              <a:pPr algn="l"/>
              <a:r>
                <a:rPr lang="ja-JP" altLang="ja-JP" sz="1000" kern="0" dirty="0">
                  <a:solidFill>
                    <a:srgbClr val="1C1A10"/>
                  </a:solidFill>
                  <a:effectLst/>
                  <a:latin typeface="+mn-ea"/>
                  <a:cs typeface="Arial" panose="020B0604020202020204" pitchFamily="34" charset="0"/>
                </a:rPr>
                <a:t>玉</a:t>
              </a:r>
              <a:r>
                <a:rPr lang="ja-JP" altLang="en-US" sz="1000" kern="0" dirty="0">
                  <a:solidFill>
                    <a:srgbClr val="1C1A10"/>
                  </a:solidFill>
                  <a:latin typeface="+mn-ea"/>
                  <a:cs typeface="Arial" panose="020B0604020202020204" pitchFamily="34" charset="0"/>
                </a:rPr>
                <a:t>ねぎ</a:t>
              </a:r>
              <a:r>
                <a:rPr lang="ja-JP" altLang="en-US" sz="1000" kern="0" dirty="0">
                  <a:solidFill>
                    <a:srgbClr val="1C1A10"/>
                  </a:solidFill>
                  <a:effectLst/>
                  <a:latin typeface="+mn-ea"/>
                  <a:cs typeface="Arial" panose="020B0604020202020204" pitchFamily="34" charset="0"/>
                </a:rPr>
                <a:t>　　　　　  　</a:t>
              </a:r>
              <a:r>
                <a:rPr lang="en-US" altLang="ja-JP" sz="1000" kern="0" dirty="0">
                  <a:solidFill>
                    <a:srgbClr val="1C1A10"/>
                  </a:solidFill>
                  <a:effectLst/>
                  <a:latin typeface="+mn-ea"/>
                  <a:cs typeface="Times New Roman" panose="02020603050405020304" pitchFamily="18" charset="0"/>
                </a:rPr>
                <a:t>1/2</a:t>
              </a:r>
              <a:r>
                <a:rPr lang="ja-JP" altLang="ja-JP" sz="1000" kern="0" dirty="0">
                  <a:solidFill>
                    <a:srgbClr val="1C1A10"/>
                  </a:solidFill>
                  <a:effectLst/>
                  <a:latin typeface="+mn-ea"/>
                  <a:cs typeface="Arial" panose="020B0604020202020204" pitchFamily="34" charset="0"/>
                </a:rPr>
                <a:t>個</a:t>
              </a:r>
              <a:endParaRPr lang="ja-JP" altLang="ja-JP" sz="1000" kern="100" dirty="0">
                <a:effectLst/>
                <a:latin typeface="+mn-ea"/>
                <a:cs typeface="Times New Roman" panose="02020603050405020304" pitchFamily="18" charset="0"/>
              </a:endParaRPr>
            </a:p>
            <a:p>
              <a:pPr algn="l"/>
              <a:r>
                <a:rPr lang="ja-JP" altLang="ja-JP" sz="1000" kern="0" dirty="0">
                  <a:solidFill>
                    <a:srgbClr val="1C1A10"/>
                  </a:solidFill>
                  <a:effectLst/>
                  <a:latin typeface="+mn-ea"/>
                  <a:cs typeface="Arial" panose="020B0604020202020204" pitchFamily="34" charset="0"/>
                </a:rPr>
                <a:t>バター</a:t>
              </a:r>
              <a:r>
                <a:rPr lang="ja-JP" altLang="en-US" sz="1000" kern="0" dirty="0">
                  <a:solidFill>
                    <a:srgbClr val="1C1A10"/>
                  </a:solidFill>
                  <a:effectLst/>
                  <a:latin typeface="+mn-ea"/>
                  <a:cs typeface="Arial" panose="020B0604020202020204" pitchFamily="34" charset="0"/>
                </a:rPr>
                <a:t>　　　　　　  </a:t>
              </a:r>
              <a:r>
                <a:rPr lang="en-US" altLang="ja-JP" sz="1000" kern="0" dirty="0">
                  <a:solidFill>
                    <a:srgbClr val="1C1A10"/>
                  </a:solidFill>
                  <a:effectLst/>
                  <a:latin typeface="+mn-ea"/>
                  <a:cs typeface="Times New Roman" panose="02020603050405020304" pitchFamily="18" charset="0"/>
                </a:rPr>
                <a:t>10g</a:t>
              </a:r>
              <a:endParaRPr lang="ja-JP" altLang="ja-JP" sz="1000" kern="100" dirty="0">
                <a:effectLst/>
                <a:latin typeface="+mn-ea"/>
                <a:cs typeface="Times New Roman" panose="02020603050405020304" pitchFamily="18" charset="0"/>
              </a:endParaRPr>
            </a:p>
            <a:p>
              <a:pPr algn="l"/>
              <a:r>
                <a:rPr lang="ja-JP" altLang="ja-JP" sz="1000" kern="0" dirty="0">
                  <a:solidFill>
                    <a:srgbClr val="1C1A10"/>
                  </a:solidFill>
                  <a:effectLst/>
                  <a:latin typeface="+mn-ea"/>
                  <a:cs typeface="Arial" panose="020B0604020202020204" pitchFamily="34" charset="0"/>
                </a:rPr>
                <a:t>チーズ</a:t>
              </a:r>
              <a:r>
                <a:rPr lang="ja-JP" altLang="en-US" sz="1000" kern="0" dirty="0">
                  <a:solidFill>
                    <a:srgbClr val="1C1A10"/>
                  </a:solidFill>
                  <a:effectLst/>
                  <a:latin typeface="+mn-ea"/>
                  <a:cs typeface="Arial" panose="020B0604020202020204" pitchFamily="34" charset="0"/>
                </a:rPr>
                <a:t>　　　　　　  </a:t>
              </a:r>
              <a:r>
                <a:rPr lang="ja-JP" altLang="ja-JP" sz="1000" kern="0" dirty="0">
                  <a:solidFill>
                    <a:srgbClr val="1C1A10"/>
                  </a:solidFill>
                  <a:effectLst/>
                  <a:latin typeface="+mn-ea"/>
                  <a:cs typeface="Arial" panose="020B0604020202020204" pitchFamily="34" charset="0"/>
                </a:rPr>
                <a:t>適量</a:t>
              </a:r>
              <a:endParaRPr lang="ja-JP" altLang="ja-JP" sz="1000" kern="100" dirty="0">
                <a:effectLst/>
                <a:latin typeface="+mn-ea"/>
                <a:cs typeface="Times New Roman" panose="02020603050405020304" pitchFamily="18" charset="0"/>
              </a:endParaRPr>
            </a:p>
            <a:p>
              <a:pPr algn="l"/>
              <a:r>
                <a:rPr lang="ja-JP" altLang="ja-JP" sz="1000" kern="0" dirty="0">
                  <a:solidFill>
                    <a:srgbClr val="1C1A10"/>
                  </a:solidFill>
                  <a:effectLst/>
                  <a:latin typeface="+mn-ea"/>
                  <a:cs typeface="Arial" panose="020B0604020202020204" pitchFamily="34" charset="0"/>
                </a:rPr>
                <a:t>塩</a:t>
              </a:r>
              <a:r>
                <a:rPr lang="ja-JP" altLang="en-US" sz="1000" kern="0" dirty="0">
                  <a:solidFill>
                    <a:srgbClr val="1C1A10"/>
                  </a:solidFill>
                  <a:effectLst/>
                  <a:latin typeface="+mn-ea"/>
                  <a:cs typeface="Arial" panose="020B0604020202020204" pitchFamily="34" charset="0"/>
                </a:rPr>
                <a:t>　　　　　　　　  </a:t>
              </a:r>
              <a:r>
                <a:rPr lang="ja-JP" altLang="ja-JP" sz="1000" kern="0" dirty="0">
                  <a:solidFill>
                    <a:srgbClr val="1C1A10"/>
                  </a:solidFill>
                  <a:effectLst/>
                  <a:latin typeface="+mn-ea"/>
                  <a:cs typeface="Arial" panose="020B0604020202020204" pitchFamily="34" charset="0"/>
                </a:rPr>
                <a:t>適量</a:t>
              </a:r>
              <a:endParaRPr lang="en-US" altLang="ja-JP" sz="1000" kern="0" dirty="0">
                <a:solidFill>
                  <a:srgbClr val="1C1A10"/>
                </a:solidFill>
                <a:effectLst/>
                <a:latin typeface="+mn-ea"/>
                <a:cs typeface="Arial" panose="020B0604020202020204" pitchFamily="34" charset="0"/>
              </a:endParaRPr>
            </a:p>
            <a:p>
              <a:pPr algn="l"/>
              <a:r>
                <a:rPr lang="ja-JP" altLang="en-US" sz="1000" kern="0" dirty="0">
                  <a:solidFill>
                    <a:srgbClr val="1C1A10"/>
                  </a:solidFill>
                  <a:latin typeface="+mn-ea"/>
                  <a:cs typeface="Arial" panose="020B0604020202020204" pitchFamily="34" charset="0"/>
                </a:rPr>
                <a:t>こしょう　　　　　  適量</a:t>
              </a:r>
              <a:endParaRPr lang="en-US" altLang="ja-JP" sz="1000" kern="0" dirty="0">
                <a:solidFill>
                  <a:srgbClr val="1C1A10"/>
                </a:solidFill>
                <a:effectLst/>
                <a:latin typeface="+mn-ea"/>
                <a:cs typeface="Arial" panose="020B0604020202020204" pitchFamily="34" charset="0"/>
              </a:endParaRPr>
            </a:p>
            <a:p>
              <a:pPr algn="l"/>
              <a:r>
                <a:rPr lang="en-US" altLang="ja-JP" sz="1000" kern="0" dirty="0">
                  <a:solidFill>
                    <a:srgbClr val="1C1A10"/>
                  </a:solidFill>
                  <a:effectLst/>
                  <a:latin typeface="+mn-ea"/>
                  <a:cs typeface="Arial" panose="020B0604020202020204" pitchFamily="34" charset="0"/>
                </a:rPr>
                <a:t>A</a:t>
              </a:r>
              <a:r>
                <a:rPr lang="ja-JP" altLang="en-US" sz="1000" kern="0" dirty="0">
                  <a:solidFill>
                    <a:srgbClr val="1C1A10"/>
                  </a:solidFill>
                  <a:effectLst/>
                  <a:latin typeface="+mn-ea"/>
                  <a:cs typeface="Arial" panose="020B0604020202020204" pitchFamily="34" charset="0"/>
                </a:rPr>
                <a:t>　</a:t>
              </a:r>
              <a:r>
                <a:rPr lang="ja-JP" altLang="ja-JP" sz="1000" kern="0" dirty="0">
                  <a:solidFill>
                    <a:srgbClr val="1C1A10"/>
                  </a:solidFill>
                  <a:effectLst/>
                  <a:latin typeface="+mn-ea"/>
                  <a:cs typeface="Arial" panose="020B0604020202020204" pitchFamily="34" charset="0"/>
                </a:rPr>
                <a:t>ケチャップ</a:t>
              </a:r>
              <a:r>
                <a:rPr lang="ja-JP" altLang="en-US" sz="1000" kern="0" dirty="0">
                  <a:solidFill>
                    <a:srgbClr val="1C1A10"/>
                  </a:solidFill>
                  <a:effectLst/>
                  <a:latin typeface="+mn-ea"/>
                  <a:cs typeface="Arial" panose="020B0604020202020204" pitchFamily="34" charset="0"/>
                </a:rPr>
                <a:t>　　　</a:t>
              </a:r>
              <a:r>
                <a:rPr lang="ja-JP" altLang="ja-JP" sz="1000" kern="0" dirty="0">
                  <a:solidFill>
                    <a:srgbClr val="1C1A10"/>
                  </a:solidFill>
                  <a:effectLst/>
                  <a:latin typeface="+mn-ea"/>
                  <a:cs typeface="Arial" panose="020B0604020202020204" pitchFamily="34" charset="0"/>
                </a:rPr>
                <a:t>大さじ</a:t>
              </a:r>
              <a:r>
                <a:rPr lang="en-US" altLang="ja-JP" sz="1000" kern="0" dirty="0">
                  <a:solidFill>
                    <a:srgbClr val="1C1A10"/>
                  </a:solidFill>
                  <a:effectLst/>
                  <a:latin typeface="+mn-ea"/>
                  <a:cs typeface="Times New Roman" panose="02020603050405020304" pitchFamily="18" charset="0"/>
                </a:rPr>
                <a:t>1.5</a:t>
              </a:r>
              <a:endParaRPr lang="ja-JP" altLang="ja-JP" sz="1000" kern="100" dirty="0">
                <a:effectLst/>
                <a:latin typeface="+mn-ea"/>
                <a:cs typeface="Times New Roman" panose="02020603050405020304" pitchFamily="18" charset="0"/>
              </a:endParaRPr>
            </a:p>
            <a:p>
              <a:pPr algn="l"/>
              <a:r>
                <a:rPr lang="en-US" altLang="ja-JP" sz="1000" kern="0" dirty="0">
                  <a:solidFill>
                    <a:srgbClr val="1C1A10"/>
                  </a:solidFill>
                  <a:effectLst/>
                  <a:latin typeface="+mn-ea"/>
                  <a:cs typeface="Arial" panose="020B0604020202020204" pitchFamily="34" charset="0"/>
                </a:rPr>
                <a:t>A</a:t>
              </a:r>
              <a:r>
                <a:rPr lang="ja-JP" altLang="en-US" sz="1000" kern="0" dirty="0">
                  <a:solidFill>
                    <a:srgbClr val="1C1A10"/>
                  </a:solidFill>
                  <a:effectLst/>
                  <a:latin typeface="+mn-ea"/>
                  <a:cs typeface="Arial" panose="020B0604020202020204" pitchFamily="34" charset="0"/>
                </a:rPr>
                <a:t>　</a:t>
              </a:r>
              <a:r>
                <a:rPr lang="ja-JP" altLang="ja-JP" sz="1000" kern="0" dirty="0">
                  <a:solidFill>
                    <a:srgbClr val="1C1A10"/>
                  </a:solidFill>
                  <a:effectLst/>
                  <a:latin typeface="+mn-ea"/>
                  <a:cs typeface="Arial" panose="020B0604020202020204" pitchFamily="34" charset="0"/>
                </a:rPr>
                <a:t>ウスターソース</a:t>
              </a:r>
              <a:r>
                <a:rPr lang="ja-JP" altLang="en-US" sz="1000" kern="0" dirty="0">
                  <a:solidFill>
                    <a:srgbClr val="1C1A10"/>
                  </a:solidFill>
                  <a:effectLst/>
                  <a:latin typeface="+mn-ea"/>
                  <a:cs typeface="Arial" panose="020B0604020202020204" pitchFamily="34" charset="0"/>
                </a:rPr>
                <a:t>　</a:t>
              </a:r>
              <a:r>
                <a:rPr lang="ja-JP" altLang="ja-JP" sz="1000" kern="0" dirty="0">
                  <a:solidFill>
                    <a:srgbClr val="1C1A10"/>
                  </a:solidFill>
                  <a:effectLst/>
                  <a:latin typeface="+mn-ea"/>
                  <a:cs typeface="Arial" panose="020B0604020202020204" pitchFamily="34" charset="0"/>
                </a:rPr>
                <a:t>大さじ</a:t>
              </a:r>
              <a:r>
                <a:rPr lang="en-US" altLang="ja-JP" sz="1000" kern="0" dirty="0">
                  <a:solidFill>
                    <a:srgbClr val="1C1A10"/>
                  </a:solidFill>
                  <a:effectLst/>
                  <a:latin typeface="+mn-ea"/>
                  <a:cs typeface="Times New Roman" panose="02020603050405020304" pitchFamily="18" charset="0"/>
                </a:rPr>
                <a:t>1</a:t>
              </a:r>
              <a:endParaRPr lang="ja-JP" altLang="ja-JP" sz="1000" kern="100" dirty="0">
                <a:effectLst/>
                <a:latin typeface="+mn-ea"/>
                <a:cs typeface="Times New Roman" panose="02020603050405020304" pitchFamily="18" charset="0"/>
              </a:endParaRPr>
            </a:p>
          </p:txBody>
        </p:sp>
        <p:sp>
          <p:nvSpPr>
            <p:cNvPr id="9" name="正方形/長方形 8"/>
            <p:cNvSpPr/>
            <p:nvPr/>
          </p:nvSpPr>
          <p:spPr>
            <a:xfrm>
              <a:off x="5006317" y="5756039"/>
              <a:ext cx="1186543" cy="276999"/>
            </a:xfrm>
            <a:prstGeom prst="rect">
              <a:avLst/>
            </a:prstGeom>
          </p:spPr>
          <p:txBody>
            <a:bodyPr wrap="none">
              <a:spAutoFit/>
            </a:bodyPr>
            <a:lstStyle/>
            <a:p>
              <a:pPr algn="ctr"/>
              <a:r>
                <a:rPr lang="ja-JP" altLang="en-US" sz="1200" b="1" dirty="0"/>
                <a:t>材料（</a:t>
              </a:r>
              <a:r>
                <a:rPr lang="en-US" altLang="ja-JP" sz="1200" b="1" dirty="0"/>
                <a:t>2</a:t>
              </a:r>
              <a:r>
                <a:rPr lang="ja-JP" altLang="en-US" sz="1200" b="1" dirty="0"/>
                <a:t>人分）</a:t>
              </a:r>
              <a:endParaRPr lang="en-US" altLang="ja-JP" sz="1200" b="1" dirty="0"/>
            </a:p>
          </p:txBody>
        </p:sp>
      </p:grpSp>
      <p:sp>
        <p:nvSpPr>
          <p:cNvPr id="7" name="正方形/長方形 6"/>
          <p:cNvSpPr/>
          <p:nvPr/>
        </p:nvSpPr>
        <p:spPr>
          <a:xfrm>
            <a:off x="3415682" y="6481097"/>
            <a:ext cx="3119444" cy="461665"/>
          </a:xfrm>
          <a:prstGeom prst="rect">
            <a:avLst/>
          </a:prstGeom>
        </p:spPr>
        <p:txBody>
          <a:bodyPr wrap="none">
            <a:spAutoFit/>
          </a:bodyPr>
          <a:lstStyle/>
          <a:p>
            <a:r>
              <a:rPr lang="ja-JP" altLang="en-US" b="1" spc="160" dirty="0">
                <a:solidFill>
                  <a:srgbClr val="C00000"/>
                </a:solidFill>
                <a:latin typeface="HGS創英角ﾎﾟｯﾌﾟ体" panose="040B0A00000000000000" pitchFamily="50" charset="-128"/>
                <a:ea typeface="HGS創英角ﾎﾟｯﾌﾟ体" panose="040B0A00000000000000" pitchFamily="50" charset="-128"/>
              </a:rPr>
              <a:t>ミートソース </a:t>
            </a:r>
            <a:r>
              <a:rPr lang="ja-JP" altLang="en-US" sz="2400" b="1" spc="160" dirty="0">
                <a:latin typeface="HGS創英角ﾎﾟｯﾌﾟ体" panose="040B0A00000000000000" pitchFamily="50" charset="-128"/>
                <a:ea typeface="HGS創英角ﾎﾟｯﾌﾟ体" panose="040B0A00000000000000" pitchFamily="50" charset="-128"/>
              </a:rPr>
              <a:t>グラタン</a:t>
            </a:r>
          </a:p>
        </p:txBody>
      </p:sp>
      <p:sp>
        <p:nvSpPr>
          <p:cNvPr id="18" name="正方形/長方形 17"/>
          <p:cNvSpPr/>
          <p:nvPr/>
        </p:nvSpPr>
        <p:spPr>
          <a:xfrm>
            <a:off x="3384362" y="6248382"/>
            <a:ext cx="2518638" cy="307777"/>
          </a:xfrm>
          <a:prstGeom prst="rect">
            <a:avLst/>
          </a:prstGeom>
        </p:spPr>
        <p:txBody>
          <a:bodyPr wrap="none">
            <a:spAutoFit/>
          </a:bodyPr>
          <a:lstStyle/>
          <a:p>
            <a:pPr algn="ctr"/>
            <a:r>
              <a:rPr lang="ja-JP" altLang="en-US" sz="1400" dirty="0">
                <a:latin typeface="HG丸ｺﾞｼｯｸM-PRO" panose="020F0600000000000000" pitchFamily="50" charset="-128"/>
                <a:ea typeface="HG丸ｺﾞｼｯｸM-PRO" panose="020F0600000000000000" pitchFamily="50" charset="-128"/>
              </a:rPr>
              <a:t>余ったお餅を簡単アレンジ！</a:t>
            </a:r>
          </a:p>
        </p:txBody>
      </p:sp>
      <p:sp>
        <p:nvSpPr>
          <p:cNvPr id="31" name="円形吹き出し 30"/>
          <p:cNvSpPr/>
          <p:nvPr/>
        </p:nvSpPr>
        <p:spPr>
          <a:xfrm>
            <a:off x="2901404" y="7392327"/>
            <a:ext cx="1403896" cy="408648"/>
          </a:xfrm>
          <a:prstGeom prst="wedgeEllipseCallout">
            <a:avLst>
              <a:gd name="adj1" fmla="val 6984"/>
              <a:gd name="adj2" fmla="val 7881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p:cNvSpPr txBox="1"/>
          <p:nvPr/>
        </p:nvSpPr>
        <p:spPr>
          <a:xfrm>
            <a:off x="3006334" y="7456918"/>
            <a:ext cx="1289338" cy="297517"/>
          </a:xfrm>
          <a:prstGeom prst="rect">
            <a:avLst/>
          </a:prstGeom>
          <a:noFill/>
        </p:spPr>
        <p:txBody>
          <a:bodyPr wrap="square" rtlCol="0">
            <a:spAutoFit/>
          </a:bodyPr>
          <a:lstStyle/>
          <a:p>
            <a:pPr>
              <a:lnSpc>
                <a:spcPts val="1600"/>
              </a:lnSpc>
            </a:pPr>
            <a:r>
              <a:rPr lang="ja-JP" altLang="en-US" sz="1200" dirty="0">
                <a:latin typeface="HGS創英角ﾎﾟｯﾌﾟ体" panose="040B0A00000000000000" pitchFamily="50" charset="-128"/>
                <a:ea typeface="HGS創英角ﾎﾟｯﾌﾟ体" panose="040B0A00000000000000" pitchFamily="50" charset="-128"/>
              </a:rPr>
              <a:t>もっちもちぃ～</a:t>
            </a:r>
            <a:endParaRPr lang="en-US" altLang="ja-JP" sz="1200" dirty="0">
              <a:latin typeface="HGS創英角ﾎﾟｯﾌﾟ体" panose="040B0A00000000000000" pitchFamily="50" charset="-128"/>
              <a:ea typeface="HGS創英角ﾎﾟｯﾌﾟ体" panose="040B0A00000000000000" pitchFamily="50" charset="-128"/>
            </a:endParaRPr>
          </a:p>
        </p:txBody>
      </p:sp>
      <p:pic>
        <p:nvPicPr>
          <p:cNvPr id="69" name="Picture 2" descr="ソース画像を表示">
            <a:extLst>
              <a:ext uri="{FF2B5EF4-FFF2-40B4-BE49-F238E27FC236}">
                <a16:creationId xmlns:a16="http://schemas.microsoft.com/office/drawing/2014/main" id="{470A3697-A890-E783-68EE-EE94CDD2B085}"/>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013379" y="7536523"/>
            <a:ext cx="1410233" cy="1410233"/>
          </a:xfrm>
          <a:prstGeom prst="rect">
            <a:avLst/>
          </a:prstGeom>
          <a:noFill/>
          <a:extLst>
            <a:ext uri="{909E8E84-426E-40DD-AFC4-6F175D3DCCD1}">
              <a14:hiddenFill xmlns:a14="http://schemas.microsoft.com/office/drawing/2010/main">
                <a:solidFill>
                  <a:srgbClr val="FFFFFF"/>
                </a:solidFill>
              </a14:hiddenFill>
            </a:ext>
          </a:extLst>
        </p:spPr>
      </p:pic>
      <p:sp>
        <p:nvSpPr>
          <p:cNvPr id="32" name="正方形/長方形 31"/>
          <p:cNvSpPr/>
          <p:nvPr/>
        </p:nvSpPr>
        <p:spPr>
          <a:xfrm>
            <a:off x="4374678" y="5465266"/>
            <a:ext cx="2458196" cy="215444"/>
          </a:xfrm>
          <a:prstGeom prst="rect">
            <a:avLst/>
          </a:prstGeom>
        </p:spPr>
        <p:txBody>
          <a:bodyPr wrap="square">
            <a:spAutoFit/>
          </a:bodyPr>
          <a:lstStyle/>
          <a:p>
            <a:pPr algn="just"/>
            <a:r>
              <a:rPr lang="en-US" altLang="ja-JP" sz="800" dirty="0"/>
              <a:t>※</a:t>
            </a:r>
            <a:r>
              <a:rPr lang="ja-JP" altLang="en-US" sz="800" dirty="0"/>
              <a:t>他にも各部門で頑張っている師長達がおります。</a:t>
            </a:r>
            <a:endParaRPr lang="en-US" altLang="ja-JP" sz="800" dirty="0"/>
          </a:p>
        </p:txBody>
      </p:sp>
      <p:sp>
        <p:nvSpPr>
          <p:cNvPr id="33" name="正方形/長方形 32"/>
          <p:cNvSpPr/>
          <p:nvPr/>
        </p:nvSpPr>
        <p:spPr>
          <a:xfrm>
            <a:off x="104300" y="2830701"/>
            <a:ext cx="6665370" cy="2607667"/>
          </a:xfrm>
          <a:prstGeom prst="rect">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2428996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1372</TotalTime>
  <Words>1122</Words>
  <Application>Microsoft Office PowerPoint</Application>
  <PresentationFormat>A4 210 x 297 mm</PresentationFormat>
  <Paragraphs>60</Paragraphs>
  <Slides>2</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HGP明朝E</vt:lpstr>
      <vt:lpstr>HGS創英角ﾎﾟｯﾌﾟ体</vt:lpstr>
      <vt:lpstr>HG丸ｺﾞｼｯｸM-PRO</vt:lpstr>
      <vt:lpstr>游ゴシック</vt:lpstr>
      <vt:lpstr>游明朝</vt:lpstr>
      <vt:lpstr>Arial</vt:lpstr>
      <vt:lpstr>Calibri</vt:lpstr>
      <vt:lpstr>Calibri Light</vt:lpstr>
      <vt:lpstr>Century</vt:lpstr>
      <vt:lpstr>Office テーマ</vt:lpstr>
      <vt:lpstr>PowerPoint プレゼンテーション</vt:lpstr>
      <vt:lpstr>PowerPoint プレゼンテーション</vt:lpstr>
    </vt:vector>
  </TitlesOfParts>
  <Company>市立池田病院</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AutoBVT</dc:creator>
  <cp:lastModifiedBy>INTR0332</cp:lastModifiedBy>
  <cp:revision>96</cp:revision>
  <cp:lastPrinted>2022-12-19T01:40:28Z</cp:lastPrinted>
  <dcterms:created xsi:type="dcterms:W3CDTF">2019-03-05T09:10:04Z</dcterms:created>
  <dcterms:modified xsi:type="dcterms:W3CDTF">2022-12-19T01:43:33Z</dcterms:modified>
</cp:coreProperties>
</file>